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89" r:id="rId6"/>
    <p:sldId id="274" r:id="rId7"/>
    <p:sldId id="261" r:id="rId8"/>
    <p:sldId id="288" r:id="rId9"/>
    <p:sldId id="290" r:id="rId10"/>
    <p:sldId id="291" r:id="rId11"/>
    <p:sldId id="292" r:id="rId12"/>
    <p:sldId id="262" r:id="rId13"/>
    <p:sldId id="293" r:id="rId14"/>
    <p:sldId id="263" r:id="rId15"/>
    <p:sldId id="294" r:id="rId16"/>
    <p:sldId id="299" r:id="rId17"/>
    <p:sldId id="301" r:id="rId18"/>
    <p:sldId id="302" r:id="rId19"/>
    <p:sldId id="303" r:id="rId20"/>
    <p:sldId id="267" r:id="rId21"/>
    <p:sldId id="296" r:id="rId22"/>
    <p:sldId id="304" r:id="rId23"/>
    <p:sldId id="269" r:id="rId24"/>
    <p:sldId id="270" r:id="rId25"/>
    <p:sldId id="295" r:id="rId26"/>
    <p:sldId id="272" r:id="rId27"/>
    <p:sldId id="297" r:id="rId28"/>
    <p:sldId id="273" r:id="rId29"/>
    <p:sldId id="305" r:id="rId30"/>
    <p:sldId id="275" r:id="rId31"/>
    <p:sldId id="298" r:id="rId32"/>
    <p:sldId id="276" r:id="rId33"/>
    <p:sldId id="278" r:id="rId34"/>
    <p:sldId id="279" r:id="rId35"/>
    <p:sldId id="281" r:id="rId36"/>
    <p:sldId id="282" r:id="rId37"/>
    <p:sldId id="283" r:id="rId38"/>
    <p:sldId id="285" r:id="rId39"/>
    <p:sldId id="307" r:id="rId40"/>
    <p:sldId id="286" r:id="rId41"/>
    <p:sldId id="287" r:id="rId42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/>
    <p:restoredTop sz="94678"/>
  </p:normalViewPr>
  <p:slideViewPr>
    <p:cSldViewPr>
      <p:cViewPr varScale="1">
        <p:scale>
          <a:sx n="216" d="100"/>
          <a:sy n="216" d="100"/>
        </p:scale>
        <p:origin x="37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235E0-B9DD-9D4D-B170-A69517918613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C2F27-8F74-234E-96F4-0A91C1499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g object 31"/>
          <p:cNvSpPr/>
          <p:nvPr/>
        </p:nvSpPr>
        <p:spPr>
          <a:xfrm>
            <a:off x="87743" y="738263"/>
            <a:ext cx="4432935" cy="82550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4432566" y="82384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44" y="1393761"/>
            <a:ext cx="101600" cy="10160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344" y="1381061"/>
            <a:ext cx="4381715" cy="11430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0310" y="788822"/>
            <a:ext cx="50749" cy="604938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87743" y="782683"/>
            <a:ext cx="4432935" cy="662305"/>
          </a:xfrm>
          <a:custGeom>
            <a:avLst/>
            <a:gdLst/>
            <a:ahLst/>
            <a:cxnLst/>
            <a:rect l="l" t="t" r="r" b="b"/>
            <a:pathLst>
              <a:path w="4432935" h="662305">
                <a:moveTo>
                  <a:pt x="4432566" y="0"/>
                </a:moveTo>
                <a:lnTo>
                  <a:pt x="0" y="0"/>
                </a:lnTo>
                <a:lnTo>
                  <a:pt x="0" y="611078"/>
                </a:lnTo>
                <a:lnTo>
                  <a:pt x="4008" y="630803"/>
                </a:lnTo>
                <a:lnTo>
                  <a:pt x="14922" y="646956"/>
                </a:lnTo>
                <a:lnTo>
                  <a:pt x="31075" y="657870"/>
                </a:lnTo>
                <a:lnTo>
                  <a:pt x="50800" y="661878"/>
                </a:lnTo>
                <a:lnTo>
                  <a:pt x="4381765" y="661878"/>
                </a:lnTo>
                <a:lnTo>
                  <a:pt x="4401490" y="657870"/>
                </a:lnTo>
                <a:lnTo>
                  <a:pt x="4417643" y="646956"/>
                </a:lnTo>
                <a:lnTo>
                  <a:pt x="4428558" y="630803"/>
                </a:lnTo>
                <a:lnTo>
                  <a:pt x="4432566" y="611078"/>
                </a:lnTo>
                <a:lnTo>
                  <a:pt x="443256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520310" y="826920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58589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520310" y="81422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520310" y="80152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4520310" y="78882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05445" y="840839"/>
            <a:ext cx="2199208" cy="471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spc="15" dirty="0"/>
              <a:t>Amir</a:t>
            </a:r>
            <a:r>
              <a:rPr spc="35" dirty="0"/>
              <a:t> </a:t>
            </a:r>
            <a:r>
              <a:rPr spc="-10" dirty="0"/>
              <a:t>Gilad,</a:t>
            </a:r>
            <a:r>
              <a:rPr spc="40" dirty="0"/>
              <a:t> </a:t>
            </a:r>
            <a:r>
              <a:rPr spc="-5" dirty="0"/>
              <a:t>Daniel</a:t>
            </a:r>
            <a:r>
              <a:rPr spc="40" dirty="0"/>
              <a:t> </a:t>
            </a:r>
            <a:r>
              <a:rPr dirty="0"/>
              <a:t>Deutch,</a:t>
            </a:r>
            <a:r>
              <a:rPr spc="40" dirty="0"/>
              <a:t> </a:t>
            </a:r>
            <a:r>
              <a:rPr spc="-30" dirty="0"/>
              <a:t>Sudeepa</a:t>
            </a:r>
            <a:r>
              <a:rPr spc="40" dirty="0"/>
              <a:t> </a:t>
            </a:r>
            <a:r>
              <a:rPr spc="-25" dirty="0"/>
              <a:t>Roy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lang="en-US"/>
              <a:t>SIGMOD 2020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73774" y="3351784"/>
            <a:ext cx="279400" cy="89768"/>
          </a:xfrm>
        </p:spPr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‹#›</a:t>
            </a:fld>
            <a:endParaRPr lang="en-US"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2989465" y="3257613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spc="15" dirty="0"/>
              <a:t>Amir</a:t>
            </a:r>
            <a:r>
              <a:rPr spc="35" dirty="0"/>
              <a:t> </a:t>
            </a:r>
            <a:r>
              <a:rPr spc="-10" dirty="0"/>
              <a:t>Gilad,</a:t>
            </a:r>
            <a:r>
              <a:rPr spc="40" dirty="0"/>
              <a:t> </a:t>
            </a:r>
            <a:r>
              <a:rPr spc="-5" dirty="0"/>
              <a:t>Daniel</a:t>
            </a:r>
            <a:r>
              <a:rPr spc="40" dirty="0"/>
              <a:t> </a:t>
            </a:r>
            <a:r>
              <a:rPr dirty="0"/>
              <a:t>Deutch,</a:t>
            </a:r>
            <a:r>
              <a:rPr spc="40" dirty="0"/>
              <a:t> </a:t>
            </a:r>
            <a:r>
              <a:rPr spc="-30" dirty="0"/>
              <a:t>Sudeepa</a:t>
            </a:r>
            <a:r>
              <a:rPr spc="40" dirty="0"/>
              <a:t> </a:t>
            </a:r>
            <a:r>
              <a:rPr spc="-25" dirty="0"/>
              <a:t>Roy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lang="en-US"/>
              <a:t>SIGMOD 2020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spc="-20" dirty="0"/>
              <a:t>‹#›</a:t>
            </a:fld>
            <a:r>
              <a:rPr spc="-65" dirty="0"/>
              <a:t> </a:t>
            </a:r>
            <a:r>
              <a:rPr spc="150" dirty="0"/>
              <a:t>/</a:t>
            </a:r>
            <a:r>
              <a:rPr spc="-65" dirty="0"/>
              <a:t> </a:t>
            </a:r>
            <a:r>
              <a:rPr spc="-20" dirty="0"/>
              <a:t>23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spc="15" dirty="0"/>
              <a:t>Amir</a:t>
            </a:r>
            <a:r>
              <a:rPr spc="35" dirty="0"/>
              <a:t> </a:t>
            </a:r>
            <a:r>
              <a:rPr spc="-10" dirty="0"/>
              <a:t>Gilad,</a:t>
            </a:r>
            <a:r>
              <a:rPr spc="40" dirty="0"/>
              <a:t> </a:t>
            </a:r>
            <a:r>
              <a:rPr spc="-5" dirty="0"/>
              <a:t>Daniel</a:t>
            </a:r>
            <a:r>
              <a:rPr spc="40" dirty="0"/>
              <a:t> </a:t>
            </a:r>
            <a:r>
              <a:rPr dirty="0"/>
              <a:t>Deutch,</a:t>
            </a:r>
            <a:r>
              <a:rPr spc="40" dirty="0"/>
              <a:t> </a:t>
            </a:r>
            <a:r>
              <a:rPr spc="-30" dirty="0"/>
              <a:t>Sudeepa</a:t>
            </a:r>
            <a:r>
              <a:rPr spc="40" dirty="0"/>
              <a:t> </a:t>
            </a:r>
            <a:r>
              <a:rPr spc="-25" dirty="0"/>
              <a:t>Roy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lang="en-US"/>
              <a:t>SIGMOD 2020</a:t>
            </a:r>
            <a:endParaRPr spc="-2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spc="-20" dirty="0"/>
              <a:t>‹#›</a:t>
            </a:fld>
            <a:r>
              <a:rPr spc="-65" dirty="0"/>
              <a:t> </a:t>
            </a:r>
            <a:r>
              <a:rPr spc="150" dirty="0"/>
              <a:t>/</a:t>
            </a:r>
            <a:r>
              <a:rPr spc="-65" dirty="0"/>
              <a:t> </a:t>
            </a:r>
            <a:r>
              <a:rPr spc="-20" dirty="0"/>
              <a:t>23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spc="15" dirty="0"/>
              <a:t>Amir</a:t>
            </a:r>
            <a:r>
              <a:rPr spc="35" dirty="0"/>
              <a:t> </a:t>
            </a:r>
            <a:r>
              <a:rPr spc="-10" dirty="0"/>
              <a:t>Gilad,</a:t>
            </a:r>
            <a:r>
              <a:rPr spc="40" dirty="0"/>
              <a:t> </a:t>
            </a:r>
            <a:r>
              <a:rPr spc="-5" dirty="0"/>
              <a:t>Daniel</a:t>
            </a:r>
            <a:r>
              <a:rPr spc="40" dirty="0"/>
              <a:t> </a:t>
            </a:r>
            <a:r>
              <a:rPr dirty="0"/>
              <a:t>Deutch,</a:t>
            </a:r>
            <a:r>
              <a:rPr spc="40" dirty="0"/>
              <a:t> </a:t>
            </a:r>
            <a:r>
              <a:rPr spc="-30" dirty="0"/>
              <a:t>Sudeepa</a:t>
            </a:r>
            <a:r>
              <a:rPr spc="40" dirty="0"/>
              <a:t> </a:t>
            </a:r>
            <a:r>
              <a:rPr spc="-25" dirty="0"/>
              <a:t>Roy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lang="en-US"/>
              <a:t>SIGMOD 2020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spc="-20" dirty="0"/>
              <a:t>‹#›</a:t>
            </a:fld>
            <a:r>
              <a:rPr spc="-65" dirty="0"/>
              <a:t> </a:t>
            </a:r>
            <a:r>
              <a:rPr spc="150" dirty="0"/>
              <a:t>/</a:t>
            </a:r>
            <a:r>
              <a:rPr spc="-65" dirty="0"/>
              <a:t> </a:t>
            </a:r>
            <a:r>
              <a:rPr spc="-20" dirty="0"/>
              <a:t>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g object 31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spc="15" dirty="0"/>
              <a:t>Amir</a:t>
            </a:r>
            <a:r>
              <a:rPr spc="35" dirty="0"/>
              <a:t> </a:t>
            </a:r>
            <a:r>
              <a:rPr spc="-10" dirty="0"/>
              <a:t>Gilad,</a:t>
            </a:r>
            <a:r>
              <a:rPr spc="40" dirty="0"/>
              <a:t> </a:t>
            </a:r>
            <a:r>
              <a:rPr spc="-5" dirty="0"/>
              <a:t>Daniel</a:t>
            </a:r>
            <a:r>
              <a:rPr spc="40" dirty="0"/>
              <a:t> </a:t>
            </a:r>
            <a:r>
              <a:rPr dirty="0"/>
              <a:t>Deutch,</a:t>
            </a:r>
            <a:r>
              <a:rPr spc="40" dirty="0"/>
              <a:t> </a:t>
            </a:r>
            <a:r>
              <a:rPr spc="-30" dirty="0"/>
              <a:t>Sudeepa</a:t>
            </a:r>
            <a:r>
              <a:rPr spc="40" dirty="0"/>
              <a:t> </a:t>
            </a:r>
            <a:r>
              <a:rPr spc="-25" dirty="0"/>
              <a:t>Roy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lang="en-US"/>
              <a:t>SIGMOD 2020</a:t>
            </a: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4273774" y="3351784"/>
            <a:ext cx="279400" cy="89768"/>
          </a:xfrm>
        </p:spPr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‹#›</a:t>
            </a:fld>
            <a:endParaRPr lang="en-US" spc="-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9674" y="1120011"/>
            <a:ext cx="1390751" cy="4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844" y="789670"/>
            <a:ext cx="4358411" cy="184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519" y="3351784"/>
            <a:ext cx="1405255" cy="10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spc="15" dirty="0"/>
              <a:t>Amir</a:t>
            </a:r>
            <a:r>
              <a:rPr spc="35" dirty="0"/>
              <a:t> </a:t>
            </a:r>
            <a:r>
              <a:rPr spc="-10" dirty="0"/>
              <a:t>Gilad,</a:t>
            </a:r>
            <a:r>
              <a:rPr spc="40" dirty="0"/>
              <a:t> </a:t>
            </a:r>
            <a:r>
              <a:rPr spc="-5" dirty="0"/>
              <a:t>Daniel</a:t>
            </a:r>
            <a:r>
              <a:rPr spc="40" dirty="0"/>
              <a:t> </a:t>
            </a:r>
            <a:r>
              <a:rPr dirty="0"/>
              <a:t>Deutch,</a:t>
            </a:r>
            <a:r>
              <a:rPr spc="40" dirty="0"/>
              <a:t> </a:t>
            </a:r>
            <a:r>
              <a:rPr spc="-30" dirty="0"/>
              <a:t>Sudeepa</a:t>
            </a:r>
            <a:r>
              <a:rPr spc="40" dirty="0"/>
              <a:t> </a:t>
            </a:r>
            <a:r>
              <a:rPr spc="-25" dirty="0"/>
              <a:t>Roy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13581" y="3351784"/>
            <a:ext cx="523239" cy="10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75"/>
              </a:lnSpc>
            </a:pPr>
            <a:r>
              <a:rPr lang="en-US"/>
              <a:t>SIGMOD 2020</a:t>
            </a: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73774" y="3351784"/>
            <a:ext cx="279400" cy="10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675"/>
              </a:lnSpc>
            </a:pPr>
            <a:fld id="{81D60167-4931-47E6-BA6A-407CBD079E47}" type="slidenum">
              <a:rPr spc="-20" dirty="0"/>
              <a:t>‹#›</a:t>
            </a:fld>
            <a:r>
              <a:rPr spc="-65" dirty="0"/>
              <a:t> </a:t>
            </a:r>
            <a:r>
              <a:rPr spc="150" dirty="0"/>
              <a:t>/</a:t>
            </a:r>
            <a:r>
              <a:rPr spc="-65" dirty="0"/>
              <a:t> </a:t>
            </a:r>
            <a:r>
              <a:rPr spc="-20" dirty="0"/>
              <a:t>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106045">
              <a:lnSpc>
                <a:spcPct val="106700"/>
              </a:lnSpc>
              <a:spcBef>
                <a:spcPts val="20"/>
              </a:spcBef>
            </a:pPr>
            <a:r>
              <a:rPr spc="45" dirty="0"/>
              <a:t>On </a:t>
            </a:r>
            <a:r>
              <a:rPr spc="-5" dirty="0"/>
              <a:t>Multiple</a:t>
            </a:r>
            <a:r>
              <a:rPr dirty="0"/>
              <a:t> </a:t>
            </a:r>
            <a:r>
              <a:rPr spc="10" dirty="0"/>
              <a:t>Semantics</a:t>
            </a:r>
            <a:r>
              <a:rPr spc="15" dirty="0"/>
              <a:t> </a:t>
            </a:r>
            <a:r>
              <a:rPr spc="-30" dirty="0"/>
              <a:t>for </a:t>
            </a:r>
            <a:r>
              <a:rPr spc="-25" dirty="0"/>
              <a:t> </a:t>
            </a:r>
            <a:r>
              <a:rPr dirty="0"/>
              <a:t>Declarative</a:t>
            </a:r>
            <a:r>
              <a:rPr spc="135" dirty="0"/>
              <a:t> </a:t>
            </a:r>
            <a:r>
              <a:rPr spc="10" dirty="0"/>
              <a:t>Database</a:t>
            </a:r>
            <a:r>
              <a:rPr spc="135" dirty="0"/>
              <a:t> </a:t>
            </a:r>
            <a:r>
              <a:rPr spc="5" dirty="0"/>
              <a:t>Repairs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2597" y="2534390"/>
            <a:ext cx="2864902" cy="5347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1000" spc="-5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000" spc="-5" dirty="0">
                <a:latin typeface="Arial"/>
                <a:cs typeface="Arial"/>
              </a:rPr>
              <a:t>Joint work with Amir Gilad* and Daniel </a:t>
            </a:r>
            <a:r>
              <a:rPr lang="en-US" sz="1000" spc="-5" dirty="0" err="1">
                <a:latin typeface="Arial"/>
                <a:cs typeface="Arial"/>
              </a:rPr>
              <a:t>Deutch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904C3D2-6E55-2048-A5C6-2F431641B2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1</a:t>
            </a:fld>
            <a:endParaRPr lang="en-US" spc="-2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D77D5C9-1E83-8D45-BEC0-81040D86C11E}"/>
              </a:ext>
            </a:extLst>
          </p:cNvPr>
          <p:cNvSpPr txBox="1">
            <a:spLocks/>
          </p:cNvSpPr>
          <p:nvPr/>
        </p:nvSpPr>
        <p:spPr>
          <a:xfrm>
            <a:off x="1025488" y="1730375"/>
            <a:ext cx="2394586" cy="530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Sudeepa Roy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216D53-B87C-2940-B2FE-B53D4A548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609" y="2164504"/>
            <a:ext cx="1202879" cy="3698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A37A927-ADF6-3340-8A49-A7A6686FA936}"/>
              </a:ext>
            </a:extLst>
          </p:cNvPr>
          <p:cNvSpPr txBox="1"/>
          <p:nvPr/>
        </p:nvSpPr>
        <p:spPr>
          <a:xfrm>
            <a:off x="3502104" y="3185274"/>
            <a:ext cx="11079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* Thanks for some slides!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F53B7175-D03B-4842-B673-3AEEA2D68CDE}"/>
              </a:ext>
            </a:extLst>
          </p:cNvPr>
          <p:cNvSpPr txBox="1"/>
          <p:nvPr/>
        </p:nvSpPr>
        <p:spPr>
          <a:xfrm>
            <a:off x="95300" y="59878"/>
            <a:ext cx="23621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SQL Triggers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6559-D9CE-EC45-8915-CB6812A6FD95}"/>
              </a:ext>
            </a:extLst>
          </p:cNvPr>
          <p:cNvSpPr txBox="1"/>
          <p:nvPr/>
        </p:nvSpPr>
        <p:spPr>
          <a:xfrm>
            <a:off x="70074" y="444610"/>
            <a:ext cx="448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 deletion / insert / update ”</a:t>
            </a:r>
            <a:r>
              <a:rPr lang="en-US" sz="1400" dirty="0">
                <a:solidFill>
                  <a:srgbClr val="0070C0"/>
                </a:solidFill>
              </a:rPr>
              <a:t>events</a:t>
            </a:r>
            <a:r>
              <a:rPr lang="en-US" sz="1400" dirty="0"/>
              <a:t>”, if a “</a:t>
            </a:r>
            <a:r>
              <a:rPr lang="en-US" sz="1400" dirty="0">
                <a:solidFill>
                  <a:srgbClr val="0070C0"/>
                </a:solidFill>
              </a:rPr>
              <a:t>condition</a:t>
            </a:r>
            <a:r>
              <a:rPr lang="en-US" sz="1400" dirty="0"/>
              <a:t>” is satisfied (on each row or on the table), take some “</a:t>
            </a:r>
            <a:r>
              <a:rPr lang="en-US" sz="1400" dirty="0">
                <a:solidFill>
                  <a:srgbClr val="0070C0"/>
                </a:solidFill>
              </a:rPr>
              <a:t>actions</a:t>
            </a:r>
            <a:r>
              <a:rPr lang="en-US" sz="1400" dirty="0"/>
              <a:t>”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EEABC-3DAA-1449-921F-C451ACE5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9" y="1192893"/>
            <a:ext cx="2058540" cy="1272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5E2DC57-EF7C-1140-BE2F-06303896379B}"/>
              </a:ext>
            </a:extLst>
          </p:cNvPr>
          <p:cNvSpPr txBox="1"/>
          <p:nvPr/>
        </p:nvSpPr>
        <p:spPr>
          <a:xfrm>
            <a:off x="2265154" y="1137211"/>
            <a:ext cx="2288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Deletion depends on</a:t>
            </a:r>
          </a:p>
          <a:p>
            <a:r>
              <a:rPr lang="en-US" sz="1200" dirty="0"/>
              <a:t>previous deletions and some conditions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69E74-73CF-574B-AC4F-C48EB9DB2E80}"/>
              </a:ext>
            </a:extLst>
          </p:cNvPr>
          <p:cNvSpPr txBox="1"/>
          <p:nvPr/>
        </p:nvSpPr>
        <p:spPr>
          <a:xfrm>
            <a:off x="33604" y="2465552"/>
            <a:ext cx="214504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Slide from undergrad DB course, schema to be ignored </a:t>
            </a:r>
            <a:r>
              <a:rPr lang="en-US" sz="900" dirty="0">
                <a:sym typeface="Wingdings" pitchFamily="2" charset="2"/>
              </a:rPr>
              <a:t> </a:t>
            </a:r>
            <a:endParaRPr lang="en-US" sz="9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37D408-4394-EC47-90FA-8403E0D2AC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10</a:t>
            </a:fld>
            <a:endParaRPr lang="en-US" spc="-20" dirty="0"/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2EA4B178-1F39-6E4E-A24E-6DCED1C232E9}"/>
              </a:ext>
            </a:extLst>
          </p:cNvPr>
          <p:cNvSpPr txBox="1"/>
          <p:nvPr/>
        </p:nvSpPr>
        <p:spPr>
          <a:xfrm>
            <a:off x="416782" y="2869678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31" name="object 16">
            <a:extLst>
              <a:ext uri="{FF2B5EF4-FFF2-40B4-BE49-F238E27FC236}">
                <a16:creationId xmlns:a16="http://schemas.microsoft.com/office/drawing/2014/main" id="{E7205391-78B5-7E42-907E-EA1046AAA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46396"/>
              </p:ext>
            </p:extLst>
          </p:nvPr>
        </p:nvGraphicFramePr>
        <p:xfrm>
          <a:off x="246456" y="2965027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object 17">
            <a:extLst>
              <a:ext uri="{FF2B5EF4-FFF2-40B4-BE49-F238E27FC236}">
                <a16:creationId xmlns:a16="http://schemas.microsoft.com/office/drawing/2014/main" id="{38814C89-22A1-C54D-8EEB-6590CAD36D4A}"/>
              </a:ext>
            </a:extLst>
          </p:cNvPr>
          <p:cNvSpPr txBox="1"/>
          <p:nvPr/>
        </p:nvSpPr>
        <p:spPr>
          <a:xfrm>
            <a:off x="1054138" y="2825400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33" name="object 18">
            <a:extLst>
              <a:ext uri="{FF2B5EF4-FFF2-40B4-BE49-F238E27FC236}">
                <a16:creationId xmlns:a16="http://schemas.microsoft.com/office/drawing/2014/main" id="{8EC3F559-DB44-2543-BE2A-9E631AB0B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480"/>
              </p:ext>
            </p:extLst>
          </p:nvPr>
        </p:nvGraphicFramePr>
        <p:xfrm>
          <a:off x="966692" y="2920749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object 19">
            <a:extLst>
              <a:ext uri="{FF2B5EF4-FFF2-40B4-BE49-F238E27FC236}">
                <a16:creationId xmlns:a16="http://schemas.microsoft.com/office/drawing/2014/main" id="{3742FCB0-1864-B345-9FB1-7F756295D887}"/>
              </a:ext>
            </a:extLst>
          </p:cNvPr>
          <p:cNvSpPr txBox="1"/>
          <p:nvPr/>
        </p:nvSpPr>
        <p:spPr>
          <a:xfrm>
            <a:off x="1807737" y="282540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35" name="object 20">
            <a:extLst>
              <a:ext uri="{FF2B5EF4-FFF2-40B4-BE49-F238E27FC236}">
                <a16:creationId xmlns:a16="http://schemas.microsoft.com/office/drawing/2014/main" id="{E0A8B5AE-4A65-7A47-A4EF-82C849273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10693"/>
              </p:ext>
            </p:extLst>
          </p:nvPr>
        </p:nvGraphicFramePr>
        <p:xfrm>
          <a:off x="1619865" y="2920749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object 21">
            <a:extLst>
              <a:ext uri="{FF2B5EF4-FFF2-40B4-BE49-F238E27FC236}">
                <a16:creationId xmlns:a16="http://schemas.microsoft.com/office/drawing/2014/main" id="{D77499E4-1AE5-1345-A409-76803ABDC624}"/>
              </a:ext>
            </a:extLst>
          </p:cNvPr>
          <p:cNvSpPr txBox="1"/>
          <p:nvPr/>
        </p:nvSpPr>
        <p:spPr>
          <a:xfrm>
            <a:off x="2567825" y="2913963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37" name="object 22">
            <a:extLst>
              <a:ext uri="{FF2B5EF4-FFF2-40B4-BE49-F238E27FC236}">
                <a16:creationId xmlns:a16="http://schemas.microsoft.com/office/drawing/2014/main" id="{A79D522F-48F7-BA4B-9F9F-53FCB5BFE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80703"/>
              </p:ext>
            </p:extLst>
          </p:nvPr>
        </p:nvGraphicFramePr>
        <p:xfrm>
          <a:off x="2360701" y="3009312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bject 23">
            <a:extLst>
              <a:ext uri="{FF2B5EF4-FFF2-40B4-BE49-F238E27FC236}">
                <a16:creationId xmlns:a16="http://schemas.microsoft.com/office/drawing/2014/main" id="{49749E6C-71A5-C249-8D25-AC6214A804F8}"/>
              </a:ext>
            </a:extLst>
          </p:cNvPr>
          <p:cNvSpPr txBox="1"/>
          <p:nvPr/>
        </p:nvSpPr>
        <p:spPr>
          <a:xfrm>
            <a:off x="3184252" y="2869678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39" name="object 24">
            <a:extLst>
              <a:ext uri="{FF2B5EF4-FFF2-40B4-BE49-F238E27FC236}">
                <a16:creationId xmlns:a16="http://schemas.microsoft.com/office/drawing/2014/main" id="{0C4C1384-0990-854B-A4A4-A66E307CC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58237"/>
              </p:ext>
            </p:extLst>
          </p:nvPr>
        </p:nvGraphicFramePr>
        <p:xfrm>
          <a:off x="3057569" y="2965027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object 25">
            <a:extLst>
              <a:ext uri="{FF2B5EF4-FFF2-40B4-BE49-F238E27FC236}">
                <a16:creationId xmlns:a16="http://schemas.microsoft.com/office/drawing/2014/main" id="{3AC91336-0754-8249-AA82-676196ED8301}"/>
              </a:ext>
            </a:extLst>
          </p:cNvPr>
          <p:cNvSpPr txBox="1"/>
          <p:nvPr/>
        </p:nvSpPr>
        <p:spPr>
          <a:xfrm>
            <a:off x="3991978" y="2869678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41" name="object 26">
            <a:extLst>
              <a:ext uri="{FF2B5EF4-FFF2-40B4-BE49-F238E27FC236}">
                <a16:creationId xmlns:a16="http://schemas.microsoft.com/office/drawing/2014/main" id="{F9C6AB56-08CD-1B48-AC53-1FC7BEE96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79807"/>
              </p:ext>
            </p:extLst>
          </p:nvPr>
        </p:nvGraphicFramePr>
        <p:xfrm>
          <a:off x="3801332" y="2965027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6F3E554-4231-5F4C-A1E7-545B3CB31154}"/>
              </a:ext>
            </a:extLst>
          </p:cNvPr>
          <p:cNvSpPr/>
          <p:nvPr/>
        </p:nvSpPr>
        <p:spPr>
          <a:xfrm>
            <a:off x="2216130" y="1853642"/>
            <a:ext cx="230505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i="1" dirty="0">
                <a:solidFill>
                  <a:srgbClr val="C0504D">
                    <a:lumMod val="75000"/>
                  </a:srgbClr>
                </a:solidFill>
              </a:rPr>
              <a:t>“If an author is deleted, remove her papers with no other coauthors”</a:t>
            </a:r>
          </a:p>
        </p:txBody>
      </p:sp>
    </p:spTree>
    <p:extLst>
      <p:ext uri="{BB962C8B-B14F-4D97-AF65-F5344CB8AC3E}">
        <p14:creationId xmlns:p14="http://schemas.microsoft.com/office/powerpoint/2010/main" val="100951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F53B7175-D03B-4842-B673-3AEEA2D68CDE}"/>
              </a:ext>
            </a:extLst>
          </p:cNvPr>
          <p:cNvSpPr txBox="1"/>
          <p:nvPr/>
        </p:nvSpPr>
        <p:spPr>
          <a:xfrm>
            <a:off x="95300" y="59878"/>
            <a:ext cx="38861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Foreign keys / Referential integrity constraints 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6559-D9CE-EC45-8915-CB6812A6FD95}"/>
              </a:ext>
            </a:extLst>
          </p:cNvPr>
          <p:cNvSpPr txBox="1"/>
          <p:nvPr/>
        </p:nvSpPr>
        <p:spPr>
          <a:xfrm>
            <a:off x="95300" y="587375"/>
            <a:ext cx="44195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</a:t>
            </a:r>
            <a:r>
              <a:rPr lang="en-US" sz="1400" dirty="0">
                <a:solidFill>
                  <a:srgbClr val="0070C0"/>
                </a:solidFill>
              </a:rPr>
              <a:t>Foreign key</a:t>
            </a:r>
            <a:r>
              <a:rPr lang="en-US" sz="1400" dirty="0"/>
              <a:t>” (FK) refers to ”</a:t>
            </a:r>
            <a:r>
              <a:rPr lang="en-US" sz="1400" dirty="0">
                <a:solidFill>
                  <a:srgbClr val="0070C0"/>
                </a:solidFill>
              </a:rPr>
              <a:t>Primary key</a:t>
            </a:r>
            <a:r>
              <a:rPr lang="en-US" sz="1400" dirty="0"/>
              <a:t>” (PK) of another table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70C0"/>
                </a:solidFill>
              </a:rPr>
              <a:t>Cascade delete semantics</a:t>
            </a:r>
            <a:r>
              <a:rPr lang="en-US" sz="1400" dirty="0"/>
              <a:t>: if a tuple with PK is removed, then remove all tuples with its FKs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E2DC57-EF7C-1140-BE2F-06303896379B}"/>
              </a:ext>
            </a:extLst>
          </p:cNvPr>
          <p:cNvSpPr txBox="1"/>
          <p:nvPr/>
        </p:nvSpPr>
        <p:spPr>
          <a:xfrm>
            <a:off x="112503" y="1930193"/>
            <a:ext cx="4335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Deletion depends on previous deletions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607462AA-3345-2F48-842E-90B8D4557775}"/>
              </a:ext>
            </a:extLst>
          </p:cNvPr>
          <p:cNvSpPr txBox="1"/>
          <p:nvPr/>
        </p:nvSpPr>
        <p:spPr>
          <a:xfrm>
            <a:off x="444500" y="2700384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8" name="object 16">
            <a:extLst>
              <a:ext uri="{FF2B5EF4-FFF2-40B4-BE49-F238E27FC236}">
                <a16:creationId xmlns:a16="http://schemas.microsoft.com/office/drawing/2014/main" id="{4F45E726-A6B7-694A-ACF3-E97DDE54B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0322"/>
              </p:ext>
            </p:extLst>
          </p:nvPr>
        </p:nvGraphicFramePr>
        <p:xfrm>
          <a:off x="274174" y="2795733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17">
            <a:extLst>
              <a:ext uri="{FF2B5EF4-FFF2-40B4-BE49-F238E27FC236}">
                <a16:creationId xmlns:a16="http://schemas.microsoft.com/office/drawing/2014/main" id="{199FDA57-31F5-8A46-B9DB-1029257CC1AC}"/>
              </a:ext>
            </a:extLst>
          </p:cNvPr>
          <p:cNvSpPr txBox="1"/>
          <p:nvPr/>
        </p:nvSpPr>
        <p:spPr>
          <a:xfrm>
            <a:off x="1081856" y="2656106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0" name="object 18">
            <a:extLst>
              <a:ext uri="{FF2B5EF4-FFF2-40B4-BE49-F238E27FC236}">
                <a16:creationId xmlns:a16="http://schemas.microsoft.com/office/drawing/2014/main" id="{F14A088C-A9C4-A447-BF13-D6C6292E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30590"/>
              </p:ext>
            </p:extLst>
          </p:nvPr>
        </p:nvGraphicFramePr>
        <p:xfrm>
          <a:off x="994410" y="2751455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9">
            <a:extLst>
              <a:ext uri="{FF2B5EF4-FFF2-40B4-BE49-F238E27FC236}">
                <a16:creationId xmlns:a16="http://schemas.microsoft.com/office/drawing/2014/main" id="{55764E9B-97A1-7146-81CE-F205ACD253FB}"/>
              </a:ext>
            </a:extLst>
          </p:cNvPr>
          <p:cNvSpPr txBox="1"/>
          <p:nvPr/>
        </p:nvSpPr>
        <p:spPr>
          <a:xfrm>
            <a:off x="1835455" y="2656106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2" name="object 20">
            <a:extLst>
              <a:ext uri="{FF2B5EF4-FFF2-40B4-BE49-F238E27FC236}">
                <a16:creationId xmlns:a16="http://schemas.microsoft.com/office/drawing/2014/main" id="{44D2D5FC-2FE8-3C47-9078-1AFE8F9CD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38695"/>
              </p:ext>
            </p:extLst>
          </p:nvPr>
        </p:nvGraphicFramePr>
        <p:xfrm>
          <a:off x="1647583" y="2751455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21">
            <a:extLst>
              <a:ext uri="{FF2B5EF4-FFF2-40B4-BE49-F238E27FC236}">
                <a16:creationId xmlns:a16="http://schemas.microsoft.com/office/drawing/2014/main" id="{87F8F3E8-8317-734D-BDBA-19C355368B27}"/>
              </a:ext>
            </a:extLst>
          </p:cNvPr>
          <p:cNvSpPr txBox="1"/>
          <p:nvPr/>
        </p:nvSpPr>
        <p:spPr>
          <a:xfrm>
            <a:off x="2595543" y="2744669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" name="object 22">
            <a:extLst>
              <a:ext uri="{FF2B5EF4-FFF2-40B4-BE49-F238E27FC236}">
                <a16:creationId xmlns:a16="http://schemas.microsoft.com/office/drawing/2014/main" id="{FC514B56-4EBD-FC48-A48F-8623E3F41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7683"/>
              </p:ext>
            </p:extLst>
          </p:nvPr>
        </p:nvGraphicFramePr>
        <p:xfrm>
          <a:off x="2388419" y="2840018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23">
            <a:extLst>
              <a:ext uri="{FF2B5EF4-FFF2-40B4-BE49-F238E27FC236}">
                <a16:creationId xmlns:a16="http://schemas.microsoft.com/office/drawing/2014/main" id="{DFE4824B-F675-B846-809B-5175619802F0}"/>
              </a:ext>
            </a:extLst>
          </p:cNvPr>
          <p:cNvSpPr txBox="1"/>
          <p:nvPr/>
        </p:nvSpPr>
        <p:spPr>
          <a:xfrm>
            <a:off x="3211970" y="2700384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24">
            <a:extLst>
              <a:ext uri="{FF2B5EF4-FFF2-40B4-BE49-F238E27FC236}">
                <a16:creationId xmlns:a16="http://schemas.microsoft.com/office/drawing/2014/main" id="{DF8A8FA2-4BA3-1341-AD05-42CD2A284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68703"/>
              </p:ext>
            </p:extLst>
          </p:nvPr>
        </p:nvGraphicFramePr>
        <p:xfrm>
          <a:off x="3085287" y="2795733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25">
            <a:extLst>
              <a:ext uri="{FF2B5EF4-FFF2-40B4-BE49-F238E27FC236}">
                <a16:creationId xmlns:a16="http://schemas.microsoft.com/office/drawing/2014/main" id="{F5F81D16-75C7-BD4B-AF50-0578791EC7DD}"/>
              </a:ext>
            </a:extLst>
          </p:cNvPr>
          <p:cNvSpPr txBox="1"/>
          <p:nvPr/>
        </p:nvSpPr>
        <p:spPr>
          <a:xfrm>
            <a:off x="4019696" y="2700384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26">
            <a:extLst>
              <a:ext uri="{FF2B5EF4-FFF2-40B4-BE49-F238E27FC236}">
                <a16:creationId xmlns:a16="http://schemas.microsoft.com/office/drawing/2014/main" id="{95B70AA5-4803-BB45-8310-FAE5897C1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76563"/>
              </p:ext>
            </p:extLst>
          </p:nvPr>
        </p:nvGraphicFramePr>
        <p:xfrm>
          <a:off x="3829050" y="2795733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Freeform 18">
            <a:extLst>
              <a:ext uri="{FF2B5EF4-FFF2-40B4-BE49-F238E27FC236}">
                <a16:creationId xmlns:a16="http://schemas.microsoft.com/office/drawing/2014/main" id="{BAA6E66C-B05F-484E-BA16-EB9C4FAAF500}"/>
              </a:ext>
            </a:extLst>
          </p:cNvPr>
          <p:cNvSpPr/>
          <p:nvPr/>
        </p:nvSpPr>
        <p:spPr>
          <a:xfrm>
            <a:off x="1278835" y="2418305"/>
            <a:ext cx="616226" cy="324895"/>
          </a:xfrm>
          <a:custGeom>
            <a:avLst/>
            <a:gdLst>
              <a:gd name="connsiteX0" fmla="*/ 0 w 616226"/>
              <a:gd name="connsiteY0" fmla="*/ 285138 h 324895"/>
              <a:gd name="connsiteX1" fmla="*/ 351182 w 616226"/>
              <a:gd name="connsiteY1" fmla="*/ 217 h 324895"/>
              <a:gd name="connsiteX2" fmla="*/ 616226 w 616226"/>
              <a:gd name="connsiteY2" fmla="*/ 324895 h 3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226" h="324895">
                <a:moveTo>
                  <a:pt x="0" y="285138"/>
                </a:moveTo>
                <a:cubicBezTo>
                  <a:pt x="124239" y="139364"/>
                  <a:pt x="248478" y="-6409"/>
                  <a:pt x="351182" y="217"/>
                </a:cubicBezTo>
                <a:cubicBezTo>
                  <a:pt x="453886" y="6843"/>
                  <a:pt x="535056" y="165869"/>
                  <a:pt x="616226" y="324895"/>
                </a:cubicBezTo>
              </a:path>
            </a:pathLst>
          </a:custGeom>
          <a:noFill/>
          <a:ln>
            <a:solidFill>
              <a:schemeClr val="accent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24CCE9A-8056-CB49-B66C-C2962E90EF1B}"/>
              </a:ext>
            </a:extLst>
          </p:cNvPr>
          <p:cNvSpPr/>
          <p:nvPr/>
        </p:nvSpPr>
        <p:spPr>
          <a:xfrm flipH="1">
            <a:off x="505686" y="2426559"/>
            <a:ext cx="900653" cy="324895"/>
          </a:xfrm>
          <a:custGeom>
            <a:avLst/>
            <a:gdLst>
              <a:gd name="connsiteX0" fmla="*/ 0 w 616226"/>
              <a:gd name="connsiteY0" fmla="*/ 285138 h 324895"/>
              <a:gd name="connsiteX1" fmla="*/ 351182 w 616226"/>
              <a:gd name="connsiteY1" fmla="*/ 217 h 324895"/>
              <a:gd name="connsiteX2" fmla="*/ 616226 w 616226"/>
              <a:gd name="connsiteY2" fmla="*/ 324895 h 3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226" h="324895">
                <a:moveTo>
                  <a:pt x="0" y="285138"/>
                </a:moveTo>
                <a:cubicBezTo>
                  <a:pt x="124239" y="139364"/>
                  <a:pt x="248478" y="-6409"/>
                  <a:pt x="351182" y="217"/>
                </a:cubicBezTo>
                <a:cubicBezTo>
                  <a:pt x="453886" y="6843"/>
                  <a:pt x="535056" y="165869"/>
                  <a:pt x="616226" y="324895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0BB3ED6-D222-7449-A23A-42BC30990E2D}"/>
              </a:ext>
            </a:extLst>
          </p:cNvPr>
          <p:cNvSpPr/>
          <p:nvPr/>
        </p:nvSpPr>
        <p:spPr>
          <a:xfrm>
            <a:off x="3477033" y="2402191"/>
            <a:ext cx="616226" cy="324895"/>
          </a:xfrm>
          <a:custGeom>
            <a:avLst/>
            <a:gdLst>
              <a:gd name="connsiteX0" fmla="*/ 0 w 616226"/>
              <a:gd name="connsiteY0" fmla="*/ 285138 h 324895"/>
              <a:gd name="connsiteX1" fmla="*/ 351182 w 616226"/>
              <a:gd name="connsiteY1" fmla="*/ 217 h 324895"/>
              <a:gd name="connsiteX2" fmla="*/ 616226 w 616226"/>
              <a:gd name="connsiteY2" fmla="*/ 324895 h 3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226" h="324895">
                <a:moveTo>
                  <a:pt x="0" y="285138"/>
                </a:moveTo>
                <a:cubicBezTo>
                  <a:pt x="124239" y="139364"/>
                  <a:pt x="248478" y="-6409"/>
                  <a:pt x="351182" y="217"/>
                </a:cubicBezTo>
                <a:cubicBezTo>
                  <a:pt x="453886" y="6843"/>
                  <a:pt x="535056" y="165869"/>
                  <a:pt x="616226" y="324895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6477586-985E-2044-A0DE-EA2376EE57BE}"/>
              </a:ext>
            </a:extLst>
          </p:cNvPr>
          <p:cNvSpPr/>
          <p:nvPr/>
        </p:nvSpPr>
        <p:spPr>
          <a:xfrm>
            <a:off x="2613242" y="2480800"/>
            <a:ext cx="1406453" cy="314934"/>
          </a:xfrm>
          <a:custGeom>
            <a:avLst/>
            <a:gdLst>
              <a:gd name="connsiteX0" fmla="*/ 0 w 616226"/>
              <a:gd name="connsiteY0" fmla="*/ 285138 h 324895"/>
              <a:gd name="connsiteX1" fmla="*/ 351182 w 616226"/>
              <a:gd name="connsiteY1" fmla="*/ 217 h 324895"/>
              <a:gd name="connsiteX2" fmla="*/ 616226 w 616226"/>
              <a:gd name="connsiteY2" fmla="*/ 324895 h 3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226" h="324895">
                <a:moveTo>
                  <a:pt x="0" y="285138"/>
                </a:moveTo>
                <a:cubicBezTo>
                  <a:pt x="124239" y="139364"/>
                  <a:pt x="248478" y="-6409"/>
                  <a:pt x="351182" y="217"/>
                </a:cubicBezTo>
                <a:cubicBezTo>
                  <a:pt x="453886" y="6843"/>
                  <a:pt x="535056" y="165869"/>
                  <a:pt x="616226" y="324895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C2C6BAA-475D-AE4D-AAC4-BBE26AACBA4D}"/>
              </a:ext>
            </a:extLst>
          </p:cNvPr>
          <p:cNvSpPr/>
          <p:nvPr/>
        </p:nvSpPr>
        <p:spPr>
          <a:xfrm>
            <a:off x="2838451" y="2633200"/>
            <a:ext cx="1143000" cy="172495"/>
          </a:xfrm>
          <a:custGeom>
            <a:avLst/>
            <a:gdLst>
              <a:gd name="connsiteX0" fmla="*/ 0 w 616226"/>
              <a:gd name="connsiteY0" fmla="*/ 285138 h 324895"/>
              <a:gd name="connsiteX1" fmla="*/ 351182 w 616226"/>
              <a:gd name="connsiteY1" fmla="*/ 217 h 324895"/>
              <a:gd name="connsiteX2" fmla="*/ 616226 w 616226"/>
              <a:gd name="connsiteY2" fmla="*/ 324895 h 3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226" h="324895">
                <a:moveTo>
                  <a:pt x="0" y="285138"/>
                </a:moveTo>
                <a:cubicBezTo>
                  <a:pt x="124239" y="139364"/>
                  <a:pt x="248478" y="-6409"/>
                  <a:pt x="351182" y="217"/>
                </a:cubicBezTo>
                <a:cubicBezTo>
                  <a:pt x="453886" y="6843"/>
                  <a:pt x="535056" y="165869"/>
                  <a:pt x="616226" y="324895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3A5B29D-BE16-3A43-8769-25C054663BD3}"/>
              </a:ext>
            </a:extLst>
          </p:cNvPr>
          <p:cNvSpPr/>
          <p:nvPr/>
        </p:nvSpPr>
        <p:spPr>
          <a:xfrm flipH="1">
            <a:off x="1912759" y="2400400"/>
            <a:ext cx="1377731" cy="357306"/>
          </a:xfrm>
          <a:custGeom>
            <a:avLst/>
            <a:gdLst>
              <a:gd name="connsiteX0" fmla="*/ 0 w 616226"/>
              <a:gd name="connsiteY0" fmla="*/ 285138 h 324895"/>
              <a:gd name="connsiteX1" fmla="*/ 351182 w 616226"/>
              <a:gd name="connsiteY1" fmla="*/ 217 h 324895"/>
              <a:gd name="connsiteX2" fmla="*/ 616226 w 616226"/>
              <a:gd name="connsiteY2" fmla="*/ 324895 h 3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226" h="324895">
                <a:moveTo>
                  <a:pt x="0" y="285138"/>
                </a:moveTo>
                <a:cubicBezTo>
                  <a:pt x="124239" y="139364"/>
                  <a:pt x="248478" y="-6409"/>
                  <a:pt x="351182" y="217"/>
                </a:cubicBezTo>
                <a:cubicBezTo>
                  <a:pt x="453886" y="6843"/>
                  <a:pt x="535056" y="165869"/>
                  <a:pt x="616226" y="324895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19EDF55-64B4-CD4C-A262-A7A40E6C55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11</a:t>
            </a:fld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276895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82994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Motivation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0707" y="475277"/>
            <a:ext cx="3223895" cy="1497330"/>
            <a:chOff x="680707" y="475277"/>
            <a:chExt cx="3223895" cy="14973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707" y="475277"/>
              <a:ext cx="3200476" cy="5139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381" y="897022"/>
              <a:ext cx="960137" cy="5454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795" y="1322902"/>
              <a:ext cx="3200354" cy="64912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089" y="1979244"/>
            <a:ext cx="65265" cy="6526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2932" y="1879971"/>
            <a:ext cx="3060065" cy="351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99"/>
              </a:lnSpc>
              <a:spcBef>
                <a:spcPts val="100"/>
              </a:spcBef>
            </a:pPr>
            <a:r>
              <a:rPr sz="900" spc="1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FF0000"/>
                </a:solidFill>
                <a:latin typeface="Arial"/>
                <a:cs typeface="Arial"/>
              </a:rPr>
              <a:t>always</a:t>
            </a:r>
            <a:r>
              <a:rPr sz="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FF0000"/>
                </a:solidFill>
                <a:latin typeface="Arial"/>
                <a:cs typeface="Arial"/>
              </a:rPr>
              <a:t>clear</a:t>
            </a:r>
            <a:r>
              <a:rPr sz="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0000"/>
                </a:solidFill>
                <a:latin typeface="Arial"/>
                <a:cs typeface="Arial"/>
              </a:rPr>
              <a:t>which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0000"/>
                </a:solidFill>
                <a:latin typeface="Arial"/>
                <a:cs typeface="Arial"/>
              </a:rPr>
              <a:t>kind</a:t>
            </a:r>
            <a:r>
              <a:rPr sz="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Arial"/>
                <a:cs typeface="Arial"/>
              </a:rPr>
              <a:t>suitable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900" spc="-15" dirty="0">
                <a:solidFill>
                  <a:srgbClr val="FF0000"/>
                </a:solidFill>
                <a:latin typeface="Arial"/>
                <a:cs typeface="Arial"/>
              </a:rPr>
              <a:t>a given </a:t>
            </a:r>
            <a:r>
              <a:rPr sz="900" spc="-45" dirty="0">
                <a:solidFill>
                  <a:srgbClr val="FF0000"/>
                </a:solidFill>
                <a:latin typeface="Arial"/>
                <a:cs typeface="Arial"/>
              </a:rPr>
              <a:t>scenario </a:t>
            </a:r>
            <a:r>
              <a:rPr sz="900" spc="-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Arial"/>
                <a:cs typeface="Arial"/>
              </a:rPr>
              <a:t>Some</a:t>
            </a:r>
            <a:r>
              <a:rPr sz="9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0000"/>
                </a:solidFill>
                <a:latin typeface="Arial"/>
                <a:cs typeface="Arial"/>
              </a:rPr>
              <a:t>forms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0000"/>
                </a:solidFill>
                <a:latin typeface="Arial"/>
                <a:cs typeface="Arial"/>
              </a:rPr>
              <a:t>follow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Arial"/>
                <a:cs typeface="Arial"/>
              </a:rPr>
              <a:t>consistent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FF0000"/>
                </a:solidFill>
                <a:latin typeface="Arial"/>
                <a:cs typeface="Arial"/>
              </a:rPr>
              <a:t>semantics</a:t>
            </a:r>
            <a:r>
              <a:rPr lang="en-US" sz="900" spc="-40" dirty="0">
                <a:solidFill>
                  <a:srgbClr val="FF0000"/>
                </a:solidFill>
                <a:latin typeface="Arial"/>
                <a:cs typeface="Arial"/>
              </a:rPr>
              <a:t> for deletion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089" y="2156371"/>
            <a:ext cx="65265" cy="65265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8E6333A-FE8F-3246-9823-0FBB2997125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12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82994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Motivation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0707" y="475277"/>
            <a:ext cx="3223895" cy="1497330"/>
            <a:chOff x="680707" y="475277"/>
            <a:chExt cx="3223895" cy="14973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707" y="475277"/>
              <a:ext cx="3200476" cy="5139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381" y="897022"/>
              <a:ext cx="960137" cy="5454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795" y="1322902"/>
              <a:ext cx="3200354" cy="64912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089" y="1979244"/>
            <a:ext cx="65265" cy="652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089" y="2156371"/>
            <a:ext cx="65265" cy="652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C2DC8E-34AF-C641-B5D8-77941E650B15}"/>
              </a:ext>
            </a:extLst>
          </p:cNvPr>
          <p:cNvSpPr txBox="1"/>
          <p:nvPr/>
        </p:nvSpPr>
        <p:spPr>
          <a:xfrm>
            <a:off x="447598" y="2409510"/>
            <a:ext cx="3712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Consider a set of triggers involving multiple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MySQL</a:t>
            </a:r>
            <a:r>
              <a:rPr lang="en-US" sz="1200" dirty="0"/>
              <a:t>: fire in the order they have been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PostgreSQL</a:t>
            </a:r>
            <a:r>
              <a:rPr lang="en-US" sz="1200" dirty="0"/>
              <a:t>: fire in alphabetical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Can specify an order, but may not lead to min repair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45952C5-A31E-E248-B60F-90137382C4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13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16F165DE-DF2A-284E-835D-9C45FDF2B1A4}"/>
              </a:ext>
            </a:extLst>
          </p:cNvPr>
          <p:cNvSpPr txBox="1"/>
          <p:nvPr/>
        </p:nvSpPr>
        <p:spPr>
          <a:xfrm>
            <a:off x="402932" y="1879971"/>
            <a:ext cx="3060065" cy="351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99"/>
              </a:lnSpc>
              <a:spcBef>
                <a:spcPts val="100"/>
              </a:spcBef>
            </a:pPr>
            <a:r>
              <a:rPr sz="900" spc="1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FF0000"/>
                </a:solidFill>
                <a:latin typeface="Arial"/>
                <a:cs typeface="Arial"/>
              </a:rPr>
              <a:t>always</a:t>
            </a:r>
            <a:r>
              <a:rPr sz="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FF0000"/>
                </a:solidFill>
                <a:latin typeface="Arial"/>
                <a:cs typeface="Arial"/>
              </a:rPr>
              <a:t>clear</a:t>
            </a:r>
            <a:r>
              <a:rPr sz="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0000"/>
                </a:solidFill>
                <a:latin typeface="Arial"/>
                <a:cs typeface="Arial"/>
              </a:rPr>
              <a:t>which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0000"/>
                </a:solidFill>
                <a:latin typeface="Arial"/>
                <a:cs typeface="Arial"/>
              </a:rPr>
              <a:t>kind</a:t>
            </a:r>
            <a:r>
              <a:rPr sz="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Arial"/>
                <a:cs typeface="Arial"/>
              </a:rPr>
              <a:t>suitable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9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900" spc="-15" dirty="0">
                <a:solidFill>
                  <a:srgbClr val="FF0000"/>
                </a:solidFill>
                <a:latin typeface="Arial"/>
                <a:cs typeface="Arial"/>
              </a:rPr>
              <a:t>a given </a:t>
            </a:r>
            <a:r>
              <a:rPr sz="900" spc="-45" dirty="0">
                <a:solidFill>
                  <a:srgbClr val="FF0000"/>
                </a:solidFill>
                <a:latin typeface="Arial"/>
                <a:cs typeface="Arial"/>
              </a:rPr>
              <a:t>scenario </a:t>
            </a:r>
            <a:r>
              <a:rPr sz="900" spc="-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Arial"/>
                <a:cs typeface="Arial"/>
              </a:rPr>
              <a:t>Some</a:t>
            </a:r>
            <a:r>
              <a:rPr sz="9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0000"/>
                </a:solidFill>
                <a:latin typeface="Arial"/>
                <a:cs typeface="Arial"/>
              </a:rPr>
              <a:t>forms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0000"/>
                </a:solidFill>
                <a:latin typeface="Arial"/>
                <a:cs typeface="Arial"/>
              </a:rPr>
              <a:t>follow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0000"/>
                </a:solidFill>
                <a:latin typeface="Arial"/>
                <a:cs typeface="Arial"/>
              </a:rPr>
              <a:t>consistent</a:t>
            </a:r>
            <a:r>
              <a:rPr sz="9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FF0000"/>
                </a:solidFill>
                <a:latin typeface="Arial"/>
                <a:cs typeface="Arial"/>
              </a:rPr>
              <a:t>semantics</a:t>
            </a:r>
            <a:r>
              <a:rPr lang="en-US" sz="900" spc="-40" dirty="0">
                <a:solidFill>
                  <a:srgbClr val="FF0000"/>
                </a:solidFill>
                <a:latin typeface="Arial"/>
                <a:cs typeface="Arial"/>
              </a:rPr>
              <a:t> for deletion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091296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17525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This work: Delta Rules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0707" y="475277"/>
            <a:ext cx="3223895" cy="1497330"/>
            <a:chOff x="680707" y="475277"/>
            <a:chExt cx="3223895" cy="14973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707" y="475277"/>
              <a:ext cx="3200476" cy="513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381" y="897022"/>
              <a:ext cx="960137" cy="5454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795" y="1322902"/>
              <a:ext cx="3200354" cy="64912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47512" y="2237958"/>
            <a:ext cx="4405662" cy="1040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25299"/>
              </a:lnSpc>
              <a:spcBef>
                <a:spcPts val="790"/>
              </a:spcBef>
            </a:pPr>
            <a:r>
              <a:rPr lang="en-US" sz="1100" spc="-5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100" spc="-40" dirty="0">
                <a:latin typeface="Calibri" panose="020F0502020204030204" pitchFamily="34" charset="0"/>
                <a:cs typeface="Calibri" panose="020F0502020204030204" pitchFamily="34" charset="0"/>
              </a:rPr>
              <a:t>unified</a:t>
            </a:r>
            <a:r>
              <a:rPr sz="11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40" dirty="0">
                <a:latin typeface="Calibri" panose="020F0502020204030204" pitchFamily="34" charset="0"/>
                <a:cs typeface="Calibri" panose="020F0502020204030204" pitchFamily="34" charset="0"/>
              </a:rPr>
              <a:t>declarative</a:t>
            </a:r>
            <a:r>
              <a:rPr sz="11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45" dirty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sz="11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25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11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25" dirty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sz="11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40" dirty="0">
                <a:latin typeface="Calibri" panose="020F0502020204030204" pitchFamily="34" charset="0"/>
                <a:cs typeface="Calibri" panose="020F0502020204030204" pitchFamily="34" charset="0"/>
              </a:rPr>
              <a:t>consistent</a:t>
            </a:r>
            <a:r>
              <a:rPr sz="11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45" dirty="0">
                <a:latin typeface="Calibri" panose="020F0502020204030204" pitchFamily="34" charset="0"/>
                <a:cs typeface="Calibri" panose="020F0502020204030204" pitchFamily="34" charset="0"/>
              </a:rPr>
              <a:t>semantics </a:t>
            </a:r>
            <a:r>
              <a:rPr sz="1100"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spc="-33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9560" marR="5080" indent="-277495">
              <a:lnSpc>
                <a:spcPct val="125299"/>
              </a:lnSpc>
              <a:spcBef>
                <a:spcPts val="790"/>
              </a:spcBef>
              <a:buFont typeface="Arial" panose="020B0604020202020204" pitchFamily="34" charset="0"/>
              <a:buChar char="•"/>
            </a:pP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Fits</a:t>
            </a:r>
            <a:r>
              <a:rPr sz="11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40" dirty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sz="11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65" dirty="0">
                <a:latin typeface="Calibri" panose="020F0502020204030204" pitchFamily="34" charset="0"/>
                <a:cs typeface="Calibri" panose="020F0502020204030204" pitchFamily="34" charset="0"/>
              </a:rPr>
              <a:t>use-cases</a:t>
            </a:r>
            <a:r>
              <a:rPr lang="en-US" sz="1100" spc="-65" dirty="0">
                <a:latin typeface="Calibri" panose="020F0502020204030204" pitchFamily="34" charset="0"/>
                <a:cs typeface="Calibri" panose="020F0502020204030204" pitchFamily="34" charset="0"/>
              </a:rPr>
              <a:t> / constraints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9560" marR="5080" indent="-277495">
              <a:lnSpc>
                <a:spcPct val="125299"/>
              </a:lnSpc>
              <a:spcBef>
                <a:spcPts val="790"/>
              </a:spcBef>
              <a:buFont typeface="Arial" panose="020B0604020202020204" pitchFamily="34" charset="0"/>
              <a:buChar char="•"/>
            </a:pPr>
            <a:r>
              <a:rPr sz="1100" spc="-25" dirty="0">
                <a:latin typeface="Calibri" panose="020F0502020204030204" pitchFamily="34" charset="0"/>
                <a:cs typeface="Calibri" panose="020F0502020204030204" pitchFamily="34" charset="0"/>
              </a:rPr>
              <a:t>Allows</a:t>
            </a:r>
            <a:r>
              <a:rPr sz="11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45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1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70" dirty="0">
                <a:latin typeface="Calibri" panose="020F0502020204030204" pitchFamily="34" charset="0"/>
                <a:cs typeface="Calibri" panose="020F0502020204030204" pitchFamily="34" charset="0"/>
              </a:rPr>
              <a:t>easy</a:t>
            </a:r>
            <a:r>
              <a:rPr sz="11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5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sz="11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70" dirty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sz="11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40" dirty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sz="11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35" dirty="0">
                <a:latin typeface="Calibri" panose="020F0502020204030204" pitchFamily="34" charset="0"/>
                <a:cs typeface="Calibri" panose="020F0502020204030204" pitchFamily="34" charset="0"/>
              </a:rPr>
              <a:t>interpretations</a:t>
            </a:r>
            <a:r>
              <a:rPr sz="11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3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1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4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100"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35" dirty="0"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1B0757C-3C85-B34B-A0FD-5D6D28BCA4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14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24180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5" dirty="0">
                <a:solidFill>
                  <a:srgbClr val="FFFFFF"/>
                </a:solidFill>
                <a:latin typeface="Calibri"/>
                <a:cs typeface="Calibri"/>
              </a:rPr>
              <a:t>Constraints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3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20" dirty="0">
                <a:solidFill>
                  <a:srgbClr val="FFFFFF"/>
                </a:solidFill>
                <a:latin typeface="Calibri"/>
                <a:cs typeface="Calibri"/>
              </a:rPr>
              <a:t>Delta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10" dirty="0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920" y="744220"/>
            <a:ext cx="3486924" cy="986155"/>
            <a:chOff x="87743" y="767206"/>
            <a:chExt cx="4483735" cy="986155"/>
          </a:xfrm>
        </p:grpSpPr>
        <p:sp>
          <p:nvSpPr>
            <p:cNvPr id="4" name="object 4"/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0083" y="479697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Constraints</a:t>
            </a:r>
            <a:endParaRPr sz="800" dirty="0"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solidFill>
                  <a:prstClr val="black"/>
                </a:solidFill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1937076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74542" y="2032425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82224" y="1892798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94778" y="1988147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835823" y="1892798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647951" y="1988147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595911" y="1981361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388787" y="2076710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12338" y="1937076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085655" y="2032425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4020064" y="1937076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829418" y="2032425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7B655198-5A9E-2743-8B96-ED41E70CBB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15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pic>
        <p:nvPicPr>
          <p:cNvPr id="7170" name="Picture 2" descr="A Boss Yelling At His Employee - Royalty Free Clipart Picture">
            <a:extLst>
              <a:ext uri="{FF2B5EF4-FFF2-40B4-BE49-F238E27FC236}">
                <a16:creationId xmlns:a16="http://schemas.microsoft.com/office/drawing/2014/main" id="{31A18A6C-2CDA-3C46-B881-69979D48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00" y="983120"/>
            <a:ext cx="741624" cy="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Callout 50">
            <a:extLst>
              <a:ext uri="{FF2B5EF4-FFF2-40B4-BE49-F238E27FC236}">
                <a16:creationId xmlns:a16="http://schemas.microsoft.com/office/drawing/2014/main" id="{577C2C37-583F-7C4C-BCF2-8261D8456849}"/>
              </a:ext>
            </a:extLst>
          </p:cNvPr>
          <p:cNvSpPr/>
          <p:nvPr/>
        </p:nvSpPr>
        <p:spPr>
          <a:xfrm>
            <a:off x="3476601" y="479697"/>
            <a:ext cx="1133500" cy="334157"/>
          </a:xfrm>
          <a:prstGeom prst="wedgeEllipseCallout">
            <a:avLst>
              <a:gd name="adj1" fmla="val 19444"/>
              <a:gd name="adj2" fmla="val 8338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Comic Sans MS" panose="030F0902030302020204" pitchFamily="66" charset="0"/>
              </a:rPr>
              <a:t>Why ERC in US database?</a:t>
            </a:r>
          </a:p>
        </p:txBody>
      </p:sp>
    </p:spTree>
    <p:extLst>
      <p:ext uri="{BB962C8B-B14F-4D97-AF65-F5344CB8AC3E}">
        <p14:creationId xmlns:p14="http://schemas.microsoft.com/office/powerpoint/2010/main" val="1027932443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24180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5" dirty="0">
                <a:solidFill>
                  <a:srgbClr val="FFFFFF"/>
                </a:solidFill>
                <a:latin typeface="Calibri"/>
                <a:cs typeface="Calibri"/>
              </a:rPr>
              <a:t>Constraints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3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20" dirty="0">
                <a:solidFill>
                  <a:srgbClr val="FFFFFF"/>
                </a:solidFill>
                <a:latin typeface="Calibri"/>
                <a:cs typeface="Calibri"/>
              </a:rPr>
              <a:t>Delta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10" dirty="0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920" y="744220"/>
            <a:ext cx="3486924" cy="986155"/>
            <a:chOff x="87743" y="767206"/>
            <a:chExt cx="4483735" cy="986155"/>
          </a:xfrm>
        </p:grpSpPr>
        <p:sp>
          <p:nvSpPr>
            <p:cNvPr id="4" name="object 4"/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0083" y="479697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Constraints</a:t>
            </a:r>
            <a:endParaRPr sz="800" dirty="0"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solidFill>
                  <a:srgbClr val="FF0000"/>
                </a:solidFill>
                <a:cs typeface="Arial"/>
              </a:rPr>
              <a:t>∆</a:t>
            </a:r>
            <a:r>
              <a:rPr sz="600" spc="65" dirty="0">
                <a:solidFill>
                  <a:srgbClr val="FF0000"/>
                </a:solidFill>
                <a:cs typeface="PMingLiU"/>
              </a:rPr>
              <a:t>Gran</a:t>
            </a:r>
            <a:r>
              <a:rPr sz="600" spc="80" dirty="0">
                <a:solidFill>
                  <a:srgbClr val="FF0000"/>
                </a:solidFill>
                <a:cs typeface="PMingLiU"/>
              </a:rPr>
              <a:t>t</a:t>
            </a:r>
            <a:r>
              <a:rPr sz="1200" spc="89" baseline="6944" dirty="0">
                <a:solidFill>
                  <a:srgbClr val="FF0000"/>
                </a:solidFill>
                <a:cs typeface="Arial"/>
              </a:rPr>
              <a:t>(</a:t>
            </a:r>
            <a:r>
              <a:rPr sz="1200" i="1" spc="89" baseline="6944" dirty="0">
                <a:solidFill>
                  <a:srgbClr val="FF0000"/>
                </a:solidFill>
                <a:cs typeface="Arial"/>
              </a:rPr>
              <a:t>g</a:t>
            </a:r>
            <a:r>
              <a:rPr sz="1200" i="1" spc="7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50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i="1" baseline="6944" dirty="0">
                <a:solidFill>
                  <a:srgbClr val="FF0000"/>
                </a:solidFill>
                <a:cs typeface="Arial"/>
              </a:rPr>
              <a:t>n</a:t>
            </a:r>
            <a:r>
              <a:rPr sz="1200" spc="89" baseline="6944" dirty="0">
                <a:solidFill>
                  <a:srgbClr val="FF0000"/>
                </a:solidFill>
                <a:cs typeface="Arial"/>
              </a:rPr>
              <a:t>)</a:t>
            </a:r>
            <a:r>
              <a:rPr sz="1200" baseline="6944" dirty="0">
                <a:solidFill>
                  <a:srgbClr val="FF0000"/>
                </a:solidFill>
                <a:cs typeface="Arial"/>
              </a:rPr>
              <a:t> </a:t>
            </a:r>
            <a:r>
              <a:rPr sz="1200" spc="-37" baseline="6944" dirty="0">
                <a:solidFill>
                  <a:srgbClr val="FF0000"/>
                </a:solidFill>
                <a:cs typeface="Arial"/>
              </a:rPr>
              <a:t> </a:t>
            </a:r>
            <a:r>
              <a:rPr sz="1200" spc="284" baseline="6944" dirty="0">
                <a:solidFill>
                  <a:srgbClr val="FF0000"/>
                </a:solidFill>
                <a:cs typeface="PMingLiU"/>
              </a:rPr>
              <a:t>:-</a:t>
            </a:r>
            <a:r>
              <a:rPr sz="1200" baseline="6944" dirty="0">
                <a:solidFill>
                  <a:srgbClr val="FF0000"/>
                </a:solidFill>
                <a:cs typeface="PMingLiU"/>
              </a:rPr>
              <a:t> </a:t>
            </a:r>
            <a:r>
              <a:rPr sz="1200" spc="7" baseline="6944" dirty="0">
                <a:solidFill>
                  <a:srgbClr val="FF0000"/>
                </a:solidFill>
                <a:cs typeface="PMingLiU"/>
              </a:rPr>
              <a:t> </a:t>
            </a:r>
            <a:r>
              <a:rPr sz="1200" spc="120" baseline="6944" dirty="0">
                <a:solidFill>
                  <a:srgbClr val="FF0000"/>
                </a:solidFill>
                <a:cs typeface="PMingLiU"/>
              </a:rPr>
              <a:t>Grant</a:t>
            </a:r>
            <a:r>
              <a:rPr sz="1200" spc="89" baseline="6944" dirty="0">
                <a:solidFill>
                  <a:srgbClr val="FF0000"/>
                </a:solidFill>
                <a:cs typeface="Arial"/>
              </a:rPr>
              <a:t>(</a:t>
            </a:r>
            <a:r>
              <a:rPr sz="1200" i="1" spc="89" baseline="6944" dirty="0">
                <a:solidFill>
                  <a:srgbClr val="FF0000"/>
                </a:solidFill>
                <a:cs typeface="Arial"/>
              </a:rPr>
              <a:t>g</a:t>
            </a:r>
            <a:r>
              <a:rPr sz="1200" i="1" spc="7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50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i="1" baseline="6944" dirty="0">
                <a:solidFill>
                  <a:srgbClr val="FF0000"/>
                </a:solidFill>
                <a:cs typeface="Arial"/>
              </a:rPr>
              <a:t>n</a:t>
            </a:r>
            <a:r>
              <a:rPr sz="1200" spc="89" baseline="6944" dirty="0">
                <a:solidFill>
                  <a:srgbClr val="FF0000"/>
                </a:solidFill>
                <a:cs typeface="Arial"/>
              </a:rPr>
              <a:t>)</a:t>
            </a:r>
            <a:r>
              <a:rPr sz="1200" spc="345" baseline="6944" dirty="0">
                <a:solidFill>
                  <a:srgbClr val="FF0000"/>
                </a:solidFill>
                <a:cs typeface="PMingLiU"/>
              </a:rPr>
              <a:t>,</a:t>
            </a:r>
            <a:r>
              <a:rPr sz="1200" baseline="6944" dirty="0">
                <a:solidFill>
                  <a:srgbClr val="FF0000"/>
                </a:solidFill>
                <a:cs typeface="PMingLiU"/>
              </a:rPr>
              <a:t> </a:t>
            </a:r>
            <a:r>
              <a:rPr sz="1200" spc="7" baseline="6944" dirty="0">
                <a:solidFill>
                  <a:srgbClr val="FF0000"/>
                </a:solidFill>
                <a:cs typeface="PMingLiU"/>
              </a:rPr>
              <a:t> </a:t>
            </a:r>
            <a:r>
              <a:rPr sz="1200" i="1" spc="-15" baseline="6944" dirty="0">
                <a:solidFill>
                  <a:srgbClr val="FF0000"/>
                </a:solidFill>
                <a:cs typeface="Arial"/>
              </a:rPr>
              <a:t>n</a:t>
            </a:r>
            <a:r>
              <a:rPr sz="1200" i="1" spc="37" baseline="6944" dirty="0">
                <a:solidFill>
                  <a:srgbClr val="FF0000"/>
                </a:solidFill>
                <a:cs typeface="Arial"/>
              </a:rPr>
              <a:t> </a:t>
            </a:r>
            <a:r>
              <a:rPr sz="1200" spc="284" baseline="6944" dirty="0">
                <a:solidFill>
                  <a:srgbClr val="FF0000"/>
                </a:solidFill>
                <a:cs typeface="Arial"/>
              </a:rPr>
              <a:t>=</a:t>
            </a:r>
            <a:r>
              <a:rPr sz="1200" spc="15" baseline="6944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1200" spc="82" baseline="6944" dirty="0">
                <a:solidFill>
                  <a:srgbClr val="FF0000"/>
                </a:solidFill>
                <a:cs typeface="Arial"/>
              </a:rPr>
              <a:t>'</a:t>
            </a:r>
            <a:r>
              <a:rPr sz="1200" i="1" spc="-52" baseline="6944" dirty="0">
                <a:solidFill>
                  <a:srgbClr val="FF0000"/>
                </a:solidFill>
                <a:cs typeface="Arial"/>
              </a:rPr>
              <a:t>ERC</a:t>
            </a:r>
            <a:r>
              <a:rPr sz="1200" i="1" spc="-195" baseline="6944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900" i="1" spc="-60" baseline="37037" dirty="0">
                <a:solidFill>
                  <a:srgbClr val="FF0000"/>
                </a:solidFill>
                <a:cs typeface="Arial"/>
              </a:rPr>
              <a:t>'</a:t>
            </a:r>
            <a:endParaRPr sz="900" baseline="37037" dirty="0">
              <a:solidFill>
                <a:srgbClr val="FF0000"/>
              </a:solidFill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solidFill>
                  <a:prstClr val="black"/>
                </a:solidFill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1937076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74542" y="2032425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82224" y="1892798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94778" y="1988147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835823" y="1892798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647951" y="1988147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595911" y="1981361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388787" y="2076710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12338" y="1937076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085655" y="2032425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4020064" y="1937076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829418" y="2032425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7B655198-5A9E-2743-8B96-ED41E70CBB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16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pic>
        <p:nvPicPr>
          <p:cNvPr id="7170" name="Picture 2" descr="A Boss Yelling At His Employee - Royalty Free Clipart Picture">
            <a:extLst>
              <a:ext uri="{FF2B5EF4-FFF2-40B4-BE49-F238E27FC236}">
                <a16:creationId xmlns:a16="http://schemas.microsoft.com/office/drawing/2014/main" id="{31A18A6C-2CDA-3C46-B881-69979D48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00" y="983120"/>
            <a:ext cx="741624" cy="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Callout 50">
            <a:extLst>
              <a:ext uri="{FF2B5EF4-FFF2-40B4-BE49-F238E27FC236}">
                <a16:creationId xmlns:a16="http://schemas.microsoft.com/office/drawing/2014/main" id="{577C2C37-583F-7C4C-BCF2-8261D8456849}"/>
              </a:ext>
            </a:extLst>
          </p:cNvPr>
          <p:cNvSpPr/>
          <p:nvPr/>
        </p:nvSpPr>
        <p:spPr>
          <a:xfrm>
            <a:off x="3476601" y="479697"/>
            <a:ext cx="1133500" cy="334157"/>
          </a:xfrm>
          <a:prstGeom prst="wedgeEllipseCallout">
            <a:avLst>
              <a:gd name="adj1" fmla="val 19444"/>
              <a:gd name="adj2" fmla="val 8338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Comic Sans MS" panose="030F0902030302020204" pitchFamily="66" charset="0"/>
              </a:rPr>
              <a:t>Why ERC in US database?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2F6A8E-7E75-7E4B-B5E2-A59556522E82}"/>
              </a:ext>
            </a:extLst>
          </p:cNvPr>
          <p:cNvSpPr txBox="1"/>
          <p:nvPr/>
        </p:nvSpPr>
        <p:spPr>
          <a:xfrm>
            <a:off x="1242110" y="2641199"/>
            <a:ext cx="2227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Remove the ERC grant tuple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AB7C76-AFCA-3F49-BF8A-E9A0FBA1681D}"/>
              </a:ext>
            </a:extLst>
          </p:cNvPr>
          <p:cNvCxnSpPr>
            <a:stCxn id="27" idx="1"/>
          </p:cNvCxnSpPr>
          <p:nvPr/>
        </p:nvCxnSpPr>
        <p:spPr>
          <a:xfrm flipH="1" flipV="1">
            <a:off x="704850" y="2296930"/>
            <a:ext cx="537260" cy="498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107769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24180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5" dirty="0">
                <a:solidFill>
                  <a:srgbClr val="FFFFFF"/>
                </a:solidFill>
                <a:latin typeface="Calibri"/>
                <a:cs typeface="Calibri"/>
              </a:rPr>
              <a:t>Constraints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3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20" dirty="0">
                <a:solidFill>
                  <a:srgbClr val="FFFFFF"/>
                </a:solidFill>
                <a:latin typeface="Calibri"/>
                <a:cs typeface="Calibri"/>
              </a:rPr>
              <a:t>Delta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10" dirty="0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920" y="744220"/>
            <a:ext cx="3486924" cy="986155"/>
            <a:chOff x="87743" y="767206"/>
            <a:chExt cx="4483735" cy="986155"/>
          </a:xfrm>
        </p:grpSpPr>
        <p:sp>
          <p:nvSpPr>
            <p:cNvPr id="4" name="object 4"/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0083" y="479697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solidFill>
                  <a:srgbClr val="FF0000"/>
                </a:solidFill>
                <a:cs typeface="Arial"/>
              </a:rPr>
              <a:t>∆</a:t>
            </a:r>
            <a:r>
              <a:rPr sz="600" spc="60" dirty="0">
                <a:solidFill>
                  <a:srgbClr val="FF0000"/>
                </a:solidFill>
                <a:cs typeface="PMingLiU"/>
              </a:rPr>
              <a:t>Author</a:t>
            </a:r>
            <a:r>
              <a:rPr sz="1200" spc="89" baseline="6944" dirty="0">
                <a:solidFill>
                  <a:srgbClr val="FF0000"/>
                </a:solidFill>
                <a:cs typeface="Arial"/>
              </a:rPr>
              <a:t>(</a:t>
            </a:r>
            <a:r>
              <a:rPr sz="1200" i="1" spc="89" baseline="6944" dirty="0">
                <a:solidFill>
                  <a:srgbClr val="FF0000"/>
                </a:solidFill>
                <a:cs typeface="Arial"/>
              </a:rPr>
              <a:t>a</a:t>
            </a:r>
            <a:r>
              <a:rPr sz="1200" i="1" spc="89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50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i="1" spc="44" baseline="6944" dirty="0">
                <a:solidFill>
                  <a:srgbClr val="FF0000"/>
                </a:solidFill>
                <a:cs typeface="Arial"/>
              </a:rPr>
              <a:t>n</a:t>
            </a:r>
            <a:r>
              <a:rPr lang="en-US" sz="1200" i="1" spc="44" baseline="6944" dirty="0">
                <a:solidFill>
                  <a:srgbClr val="FF0000"/>
                </a:solidFill>
                <a:cs typeface="Arial"/>
              </a:rPr>
              <a:t> </a:t>
            </a:r>
            <a:r>
              <a:rPr sz="1200" spc="44" baseline="6944" dirty="0">
                <a:solidFill>
                  <a:srgbClr val="FF0000"/>
                </a:solidFill>
                <a:cs typeface="Arial"/>
              </a:rPr>
              <a:t>)</a:t>
            </a:r>
            <a:r>
              <a:rPr sz="1200" spc="315" baseline="6944" dirty="0">
                <a:solidFill>
                  <a:srgbClr val="FF0000"/>
                </a:solidFill>
                <a:cs typeface="Arial"/>
              </a:rPr>
              <a:t> </a:t>
            </a:r>
            <a:r>
              <a:rPr sz="1200" spc="284" baseline="6944" dirty="0">
                <a:solidFill>
                  <a:srgbClr val="FF0000"/>
                </a:solidFill>
                <a:cs typeface="PMingLiU"/>
              </a:rPr>
              <a:t>:-</a:t>
            </a:r>
            <a:r>
              <a:rPr sz="1200" spc="330" baseline="6944" dirty="0">
                <a:solidFill>
                  <a:srgbClr val="FF0000"/>
                </a:solidFill>
                <a:cs typeface="PMingLiU"/>
              </a:rPr>
              <a:t> </a:t>
            </a:r>
            <a:r>
              <a:rPr sz="1200" spc="67" baseline="6944" dirty="0">
                <a:solidFill>
                  <a:srgbClr val="FF0000"/>
                </a:solidFill>
                <a:cs typeface="PMingLiU"/>
              </a:rPr>
              <a:t>Author</a:t>
            </a:r>
            <a:r>
              <a:rPr sz="1200" spc="67" baseline="6944" dirty="0">
                <a:solidFill>
                  <a:srgbClr val="FF0000"/>
                </a:solidFill>
                <a:cs typeface="Arial"/>
              </a:rPr>
              <a:t>(</a:t>
            </a:r>
            <a:r>
              <a:rPr sz="1200" i="1" spc="67" baseline="6944" dirty="0">
                <a:solidFill>
                  <a:srgbClr val="FF0000"/>
                </a:solidFill>
                <a:cs typeface="Arial"/>
              </a:rPr>
              <a:t>a</a:t>
            </a:r>
            <a:r>
              <a:rPr sz="1200" i="1" spc="67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42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i="1" spc="142" baseline="6944" dirty="0">
                <a:solidFill>
                  <a:srgbClr val="FF0000"/>
                </a:solidFill>
                <a:cs typeface="Arial"/>
              </a:rPr>
              <a:t>n</a:t>
            </a:r>
            <a:r>
              <a:rPr sz="1200" spc="142" baseline="6944" dirty="0">
                <a:solidFill>
                  <a:srgbClr val="FF0000"/>
                </a:solidFill>
                <a:cs typeface="Arial"/>
              </a:rPr>
              <a:t>)</a:t>
            </a:r>
            <a:r>
              <a:rPr sz="1200" spc="142" baseline="6944" dirty="0">
                <a:solidFill>
                  <a:srgbClr val="FF0000"/>
                </a:solidFill>
                <a:cs typeface="PMingLiU"/>
              </a:rPr>
              <a:t>,</a:t>
            </a:r>
            <a:r>
              <a:rPr sz="1200" spc="330" baseline="6944" dirty="0">
                <a:solidFill>
                  <a:srgbClr val="FF0000"/>
                </a:solidFill>
                <a:cs typeface="PMingLiU"/>
              </a:rPr>
              <a:t> </a:t>
            </a:r>
            <a:r>
              <a:rPr sz="1200" spc="75" baseline="6944" dirty="0">
                <a:solidFill>
                  <a:srgbClr val="FF0000"/>
                </a:solidFill>
                <a:cs typeface="PMingLiU"/>
              </a:rPr>
              <a:t>AuthGrant</a:t>
            </a:r>
            <a:r>
              <a:rPr sz="1200" spc="75" baseline="6944" dirty="0">
                <a:solidFill>
                  <a:srgbClr val="FF0000"/>
                </a:solidFill>
                <a:cs typeface="Arial"/>
              </a:rPr>
              <a:t>(</a:t>
            </a:r>
            <a:r>
              <a:rPr sz="1200" i="1" spc="75" baseline="6944" dirty="0">
                <a:solidFill>
                  <a:srgbClr val="FF0000"/>
                </a:solidFill>
                <a:cs typeface="Arial"/>
              </a:rPr>
              <a:t>a</a:t>
            </a:r>
            <a:r>
              <a:rPr sz="1200" i="1" spc="75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42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i="1" spc="-37" baseline="6944" dirty="0">
                <a:solidFill>
                  <a:srgbClr val="FF0000"/>
                </a:solidFill>
                <a:cs typeface="Arial"/>
              </a:rPr>
              <a:t>g</a:t>
            </a:r>
            <a:r>
              <a:rPr sz="1200" i="1" spc="-202" baseline="6944" dirty="0">
                <a:solidFill>
                  <a:srgbClr val="FF0000"/>
                </a:solidFill>
                <a:cs typeface="Arial"/>
              </a:rPr>
              <a:t> </a:t>
            </a:r>
            <a:r>
              <a:rPr sz="1200" spc="44" baseline="6944" dirty="0">
                <a:solidFill>
                  <a:srgbClr val="FF0000"/>
                </a:solidFill>
                <a:cs typeface="Arial"/>
              </a:rPr>
              <a:t>)</a:t>
            </a:r>
            <a:r>
              <a:rPr sz="1200" i="1" spc="44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42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spc="112" baseline="6944" dirty="0">
                <a:solidFill>
                  <a:srgbClr val="FF0000"/>
                </a:solidFill>
                <a:cs typeface="Arial"/>
              </a:rPr>
              <a:t>∆</a:t>
            </a:r>
            <a:r>
              <a:rPr sz="600" spc="75" dirty="0">
                <a:solidFill>
                  <a:srgbClr val="FF0000"/>
                </a:solidFill>
                <a:cs typeface="PMingLiU"/>
              </a:rPr>
              <a:t>Grant</a:t>
            </a:r>
            <a:r>
              <a:rPr sz="1200" spc="112" baseline="6944" dirty="0">
                <a:solidFill>
                  <a:srgbClr val="FF0000"/>
                </a:solidFill>
                <a:cs typeface="Arial"/>
              </a:rPr>
              <a:t>(</a:t>
            </a:r>
            <a:r>
              <a:rPr sz="1200" i="1" spc="112" baseline="6944" dirty="0">
                <a:solidFill>
                  <a:srgbClr val="FF0000"/>
                </a:solidFill>
                <a:cs typeface="Arial"/>
              </a:rPr>
              <a:t>g</a:t>
            </a:r>
            <a:r>
              <a:rPr sz="1200" i="1" spc="112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42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i="1" spc="15" baseline="6944" dirty="0">
                <a:solidFill>
                  <a:srgbClr val="FF0000"/>
                </a:solidFill>
                <a:cs typeface="Arial"/>
              </a:rPr>
              <a:t>gn</a:t>
            </a:r>
            <a:r>
              <a:rPr sz="1200" spc="15" baseline="6944" dirty="0">
                <a:solidFill>
                  <a:srgbClr val="FF0000"/>
                </a:solidFill>
                <a:cs typeface="Arial"/>
              </a:rPr>
              <a:t>)</a:t>
            </a:r>
            <a:endParaRPr sz="1200" baseline="6944" dirty="0">
              <a:solidFill>
                <a:srgbClr val="FF0000"/>
              </a:solidFill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solidFill>
                  <a:prstClr val="black"/>
                </a:solidFill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1937076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74542" y="2032425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82224" y="1892798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94778" y="1988147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835823" y="1892798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647951" y="1988147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595911" y="1981361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388787" y="2076710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12338" y="1937076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085655" y="2032425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4020064" y="1937076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829418" y="2032425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7B655198-5A9E-2743-8B96-ED41E70CBB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17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pic>
        <p:nvPicPr>
          <p:cNvPr id="7170" name="Picture 2" descr="A Boss Yelling At His Employee - Royalty Free Clipart Picture">
            <a:extLst>
              <a:ext uri="{FF2B5EF4-FFF2-40B4-BE49-F238E27FC236}">
                <a16:creationId xmlns:a16="http://schemas.microsoft.com/office/drawing/2014/main" id="{31A18A6C-2CDA-3C46-B881-69979D48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00" y="983120"/>
            <a:ext cx="741624" cy="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Callout 50">
            <a:extLst>
              <a:ext uri="{FF2B5EF4-FFF2-40B4-BE49-F238E27FC236}">
                <a16:creationId xmlns:a16="http://schemas.microsoft.com/office/drawing/2014/main" id="{577C2C37-583F-7C4C-BCF2-8261D8456849}"/>
              </a:ext>
            </a:extLst>
          </p:cNvPr>
          <p:cNvSpPr/>
          <p:nvPr/>
        </p:nvSpPr>
        <p:spPr>
          <a:xfrm>
            <a:off x="3476601" y="479697"/>
            <a:ext cx="1133500" cy="334157"/>
          </a:xfrm>
          <a:prstGeom prst="wedgeEllipseCallout">
            <a:avLst>
              <a:gd name="adj1" fmla="val 19444"/>
              <a:gd name="adj2" fmla="val 8338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Comic Sans MS" panose="030F0902030302020204" pitchFamily="66" charset="0"/>
              </a:rPr>
              <a:t>Why ERC in US database?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2F6A8E-7E75-7E4B-B5E2-A59556522E82}"/>
              </a:ext>
            </a:extLst>
          </p:cNvPr>
          <p:cNvSpPr txBox="1"/>
          <p:nvPr/>
        </p:nvSpPr>
        <p:spPr>
          <a:xfrm>
            <a:off x="186426" y="2436716"/>
            <a:ext cx="4295297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165" marR="17780">
              <a:lnSpc>
                <a:spcPct val="102600"/>
              </a:lnSpc>
              <a:spcBef>
                <a:spcPts val="55"/>
              </a:spcBef>
            </a:pPr>
            <a:r>
              <a:rPr lang="en-US" sz="1400" spc="-65" dirty="0">
                <a:solidFill>
                  <a:schemeClr val="accent2"/>
                </a:solidFill>
                <a:cs typeface="Tahoma"/>
              </a:rPr>
              <a:t>If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55" dirty="0">
                <a:solidFill>
                  <a:schemeClr val="accent2"/>
                </a:solidFill>
                <a:cs typeface="Tahoma"/>
              </a:rPr>
              <a:t>a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100" dirty="0">
                <a:solidFill>
                  <a:schemeClr val="accent2"/>
                </a:solidFill>
                <a:cs typeface="PMingLiU"/>
              </a:rPr>
              <a:t>Grant</a:t>
            </a:r>
            <a:r>
              <a:rPr lang="en-US" sz="1400" spc="75" dirty="0">
                <a:solidFill>
                  <a:schemeClr val="accent2"/>
                </a:solidFill>
                <a:cs typeface="PMingLiU"/>
              </a:rPr>
              <a:t> </a:t>
            </a:r>
            <a:r>
              <a:rPr lang="en-US" sz="1400" spc="-35" dirty="0">
                <a:solidFill>
                  <a:schemeClr val="accent2"/>
                </a:solidFill>
                <a:cs typeface="Tahoma"/>
              </a:rPr>
              <a:t>tuple</a:t>
            </a:r>
            <a:r>
              <a:rPr lang="en-US" sz="1400" spc="15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35" dirty="0">
                <a:solidFill>
                  <a:schemeClr val="accent2"/>
                </a:solidFill>
                <a:cs typeface="Tahoma"/>
              </a:rPr>
              <a:t>is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50" dirty="0">
                <a:solidFill>
                  <a:schemeClr val="accent2"/>
                </a:solidFill>
                <a:cs typeface="Tahoma"/>
              </a:rPr>
              <a:t>deleted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50" dirty="0">
                <a:solidFill>
                  <a:schemeClr val="accent2"/>
                </a:solidFill>
                <a:cs typeface="Tahoma"/>
              </a:rPr>
              <a:t>and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50" dirty="0">
                <a:solidFill>
                  <a:schemeClr val="accent2"/>
                </a:solidFill>
                <a:cs typeface="Tahoma"/>
              </a:rPr>
              <a:t>there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35" dirty="0">
                <a:solidFill>
                  <a:schemeClr val="accent2"/>
                </a:solidFill>
                <a:cs typeface="Tahoma"/>
              </a:rPr>
              <a:t>is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55" dirty="0">
                <a:solidFill>
                  <a:schemeClr val="accent2"/>
                </a:solidFill>
                <a:cs typeface="Tahoma"/>
              </a:rPr>
              <a:t>an</a:t>
            </a:r>
            <a:r>
              <a:rPr lang="en-US" sz="1400" spc="25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40" dirty="0">
                <a:solidFill>
                  <a:schemeClr val="accent2"/>
                </a:solidFill>
                <a:cs typeface="Tahoma"/>
              </a:rPr>
              <a:t>author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</a:p>
          <a:p>
            <a:pPr marL="50165" marR="17780">
              <a:lnSpc>
                <a:spcPct val="102600"/>
              </a:lnSpc>
              <a:spcBef>
                <a:spcPts val="55"/>
              </a:spcBef>
            </a:pPr>
            <a:r>
              <a:rPr lang="en-US" sz="1400" spc="-60" dirty="0">
                <a:solidFill>
                  <a:schemeClr val="accent2"/>
                </a:solidFill>
                <a:cs typeface="Tahoma"/>
              </a:rPr>
              <a:t>who</a:t>
            </a:r>
            <a:r>
              <a:rPr lang="en-US" sz="1400" spc="15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70" dirty="0">
                <a:solidFill>
                  <a:schemeClr val="accent2"/>
                </a:solidFill>
                <a:cs typeface="Tahoma"/>
              </a:rPr>
              <a:t>won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55" dirty="0">
                <a:solidFill>
                  <a:schemeClr val="accent2"/>
                </a:solidFill>
                <a:cs typeface="Tahoma"/>
              </a:rPr>
              <a:t>a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35" dirty="0">
                <a:solidFill>
                  <a:schemeClr val="accent2"/>
                </a:solidFill>
                <a:cs typeface="Tahoma"/>
              </a:rPr>
              <a:t>grant</a:t>
            </a:r>
            <a:r>
              <a:rPr lang="en-US" sz="1400" spc="15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60" dirty="0">
                <a:solidFill>
                  <a:schemeClr val="accent2"/>
                </a:solidFill>
                <a:cs typeface="Tahoma"/>
              </a:rPr>
              <a:t>by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25" dirty="0">
                <a:solidFill>
                  <a:schemeClr val="accent2"/>
                </a:solidFill>
                <a:cs typeface="Tahoma"/>
              </a:rPr>
              <a:t>this </a:t>
            </a:r>
            <a:r>
              <a:rPr lang="en-US" sz="1400" spc="-33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35" dirty="0">
                <a:solidFill>
                  <a:schemeClr val="accent2"/>
                </a:solidFill>
                <a:cs typeface="Tahoma"/>
              </a:rPr>
              <a:t>foundation (</a:t>
            </a:r>
            <a:r>
              <a:rPr lang="en-US" sz="1400" spc="-55" dirty="0">
                <a:solidFill>
                  <a:schemeClr val="accent2"/>
                </a:solidFill>
                <a:cs typeface="Tahoma"/>
              </a:rPr>
              <a:t>an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80" dirty="0" err="1">
                <a:solidFill>
                  <a:schemeClr val="accent2"/>
                </a:solidFill>
                <a:cs typeface="PMingLiU"/>
              </a:rPr>
              <a:t>AuthGrant</a:t>
            </a:r>
            <a:r>
              <a:rPr lang="en-US" sz="1400" spc="75" dirty="0">
                <a:solidFill>
                  <a:schemeClr val="accent2"/>
                </a:solidFill>
                <a:cs typeface="PMingLiU"/>
              </a:rPr>
              <a:t> </a:t>
            </a:r>
            <a:r>
              <a:rPr lang="en-US" sz="1400" spc="-35" dirty="0">
                <a:solidFill>
                  <a:schemeClr val="accent2"/>
                </a:solidFill>
                <a:cs typeface="Tahoma"/>
              </a:rPr>
              <a:t>tuple)</a:t>
            </a:r>
            <a:r>
              <a:rPr lang="en-US" sz="1400" spc="15" dirty="0">
                <a:solidFill>
                  <a:schemeClr val="accent2"/>
                </a:solidFill>
                <a:cs typeface="Tahoma"/>
              </a:rPr>
              <a:t> </a:t>
            </a:r>
          </a:p>
          <a:p>
            <a:pPr marL="50165" marR="17780">
              <a:lnSpc>
                <a:spcPct val="102600"/>
              </a:lnSpc>
              <a:spcBef>
                <a:spcPts val="55"/>
              </a:spcBef>
            </a:pPr>
            <a:r>
              <a:rPr lang="en-US" sz="1400" spc="-45" dirty="0">
                <a:solidFill>
                  <a:schemeClr val="accent2"/>
                </a:solidFill>
                <a:cs typeface="Tahoma"/>
              </a:rPr>
              <a:t>then</a:t>
            </a:r>
            <a:r>
              <a:rPr lang="en-US" sz="1400" spc="20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50" dirty="0">
                <a:solidFill>
                  <a:schemeClr val="accent2"/>
                </a:solidFill>
                <a:cs typeface="Tahoma"/>
              </a:rPr>
              <a:t>delete</a:t>
            </a:r>
            <a:r>
              <a:rPr lang="en-US" sz="1400" spc="25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40" dirty="0">
                <a:solidFill>
                  <a:schemeClr val="accent2"/>
                </a:solidFill>
                <a:cs typeface="Tahoma"/>
              </a:rPr>
              <a:t>the</a:t>
            </a:r>
            <a:r>
              <a:rPr lang="en-US" sz="1400" spc="15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40" dirty="0">
                <a:solidFill>
                  <a:schemeClr val="accent2"/>
                </a:solidFill>
                <a:cs typeface="Tahoma"/>
              </a:rPr>
              <a:t>winning </a:t>
            </a:r>
            <a:r>
              <a:rPr lang="en-US" sz="1400" spc="-35" dirty="0">
                <a:solidFill>
                  <a:schemeClr val="accent2"/>
                </a:solidFill>
                <a:cs typeface="Tahoma"/>
              </a:rPr>
              <a:t> </a:t>
            </a:r>
            <a:r>
              <a:rPr lang="en-US" sz="1400" spc="-40" dirty="0">
                <a:solidFill>
                  <a:schemeClr val="accent2"/>
                </a:solidFill>
                <a:cs typeface="Tahoma"/>
              </a:rPr>
              <a:t>author</a:t>
            </a:r>
            <a:endParaRPr lang="en-US" sz="1400" dirty="0">
              <a:solidFill>
                <a:schemeClr val="accent2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60091066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24180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5" dirty="0">
                <a:solidFill>
                  <a:srgbClr val="FFFFFF"/>
                </a:solidFill>
                <a:latin typeface="Calibri"/>
                <a:cs typeface="Calibri"/>
              </a:rPr>
              <a:t>Constraints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3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20" dirty="0">
                <a:solidFill>
                  <a:srgbClr val="FFFFFF"/>
                </a:solidFill>
                <a:latin typeface="Calibri"/>
                <a:cs typeface="Calibri"/>
              </a:rPr>
              <a:t>Delta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10" dirty="0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920" y="744220"/>
            <a:ext cx="3486924" cy="986155"/>
            <a:chOff x="87743" y="767206"/>
            <a:chExt cx="4483735" cy="986155"/>
          </a:xfrm>
        </p:grpSpPr>
        <p:sp>
          <p:nvSpPr>
            <p:cNvPr id="4" name="object 4"/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0083" y="479697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solidFill>
                  <a:srgbClr val="FF0000"/>
                </a:solidFill>
                <a:cs typeface="Arial"/>
              </a:rPr>
              <a:t>∆</a:t>
            </a:r>
            <a:r>
              <a:rPr sz="600" spc="60" dirty="0">
                <a:solidFill>
                  <a:srgbClr val="FF0000"/>
                </a:solidFill>
                <a:cs typeface="PMingLiU"/>
              </a:rPr>
              <a:t>Author</a:t>
            </a:r>
            <a:r>
              <a:rPr sz="1200" spc="89" baseline="6944" dirty="0">
                <a:solidFill>
                  <a:srgbClr val="FF0000"/>
                </a:solidFill>
                <a:cs typeface="Arial"/>
              </a:rPr>
              <a:t>(</a:t>
            </a:r>
            <a:r>
              <a:rPr sz="1200" i="1" spc="89" baseline="6944" dirty="0">
                <a:solidFill>
                  <a:srgbClr val="FF0000"/>
                </a:solidFill>
                <a:cs typeface="Arial"/>
              </a:rPr>
              <a:t>a</a:t>
            </a:r>
            <a:r>
              <a:rPr sz="1200" i="1" spc="89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50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i="1" spc="44" baseline="6944" dirty="0">
                <a:solidFill>
                  <a:srgbClr val="FF0000"/>
                </a:solidFill>
                <a:cs typeface="Arial"/>
              </a:rPr>
              <a:t>n</a:t>
            </a:r>
            <a:r>
              <a:rPr lang="en-US" sz="1200" i="1" spc="44" baseline="6944" dirty="0">
                <a:solidFill>
                  <a:srgbClr val="FF0000"/>
                </a:solidFill>
                <a:cs typeface="Arial"/>
              </a:rPr>
              <a:t> </a:t>
            </a:r>
            <a:r>
              <a:rPr sz="1200" spc="44" baseline="6944" dirty="0">
                <a:solidFill>
                  <a:srgbClr val="FF0000"/>
                </a:solidFill>
                <a:cs typeface="Arial"/>
              </a:rPr>
              <a:t>)</a:t>
            </a:r>
            <a:r>
              <a:rPr sz="1200" spc="315" baseline="6944" dirty="0">
                <a:solidFill>
                  <a:srgbClr val="FF0000"/>
                </a:solidFill>
                <a:cs typeface="Arial"/>
              </a:rPr>
              <a:t> </a:t>
            </a:r>
            <a:r>
              <a:rPr sz="1200" spc="284" baseline="6944" dirty="0">
                <a:solidFill>
                  <a:srgbClr val="FF0000"/>
                </a:solidFill>
                <a:cs typeface="PMingLiU"/>
              </a:rPr>
              <a:t>:-</a:t>
            </a:r>
            <a:r>
              <a:rPr sz="1200" spc="330" baseline="6944" dirty="0">
                <a:solidFill>
                  <a:srgbClr val="FF0000"/>
                </a:solidFill>
                <a:cs typeface="PMingLiU"/>
              </a:rPr>
              <a:t> </a:t>
            </a:r>
            <a:r>
              <a:rPr sz="1200" spc="67" baseline="6944" dirty="0">
                <a:solidFill>
                  <a:srgbClr val="FF0000"/>
                </a:solidFill>
                <a:cs typeface="PMingLiU"/>
              </a:rPr>
              <a:t>Author</a:t>
            </a:r>
            <a:r>
              <a:rPr sz="1200" spc="67" baseline="6944" dirty="0">
                <a:solidFill>
                  <a:srgbClr val="FF0000"/>
                </a:solidFill>
                <a:cs typeface="Arial"/>
              </a:rPr>
              <a:t>(</a:t>
            </a:r>
            <a:r>
              <a:rPr sz="1200" i="1" spc="67" baseline="6944" dirty="0">
                <a:solidFill>
                  <a:srgbClr val="FF0000"/>
                </a:solidFill>
                <a:cs typeface="Arial"/>
              </a:rPr>
              <a:t>a</a:t>
            </a:r>
            <a:r>
              <a:rPr sz="1200" i="1" spc="67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42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i="1" spc="142" baseline="6944" dirty="0">
                <a:solidFill>
                  <a:srgbClr val="FF0000"/>
                </a:solidFill>
                <a:cs typeface="Arial"/>
              </a:rPr>
              <a:t>n</a:t>
            </a:r>
            <a:r>
              <a:rPr sz="1200" spc="142" baseline="6944" dirty="0">
                <a:solidFill>
                  <a:srgbClr val="FF0000"/>
                </a:solidFill>
                <a:cs typeface="Arial"/>
              </a:rPr>
              <a:t>)</a:t>
            </a:r>
            <a:r>
              <a:rPr sz="1200" spc="142" baseline="6944" dirty="0">
                <a:solidFill>
                  <a:srgbClr val="FF0000"/>
                </a:solidFill>
                <a:cs typeface="PMingLiU"/>
              </a:rPr>
              <a:t>,</a:t>
            </a:r>
            <a:r>
              <a:rPr sz="1200" spc="330" baseline="6944" dirty="0">
                <a:solidFill>
                  <a:srgbClr val="FF0000"/>
                </a:solidFill>
                <a:cs typeface="PMingLiU"/>
              </a:rPr>
              <a:t> </a:t>
            </a:r>
            <a:r>
              <a:rPr sz="1200" spc="75" baseline="6944" dirty="0">
                <a:solidFill>
                  <a:srgbClr val="FF0000"/>
                </a:solidFill>
                <a:cs typeface="PMingLiU"/>
              </a:rPr>
              <a:t>AuthGrant</a:t>
            </a:r>
            <a:r>
              <a:rPr sz="1200" spc="75" baseline="6944" dirty="0">
                <a:solidFill>
                  <a:srgbClr val="FF0000"/>
                </a:solidFill>
                <a:cs typeface="Arial"/>
              </a:rPr>
              <a:t>(</a:t>
            </a:r>
            <a:r>
              <a:rPr sz="1200" i="1" spc="75" baseline="6944" dirty="0">
                <a:solidFill>
                  <a:srgbClr val="FF0000"/>
                </a:solidFill>
                <a:cs typeface="Arial"/>
              </a:rPr>
              <a:t>a</a:t>
            </a:r>
            <a:r>
              <a:rPr sz="1200" i="1" spc="75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42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i="1" spc="-37" baseline="6944" dirty="0">
                <a:solidFill>
                  <a:srgbClr val="FF0000"/>
                </a:solidFill>
                <a:cs typeface="Arial"/>
              </a:rPr>
              <a:t>g</a:t>
            </a:r>
            <a:r>
              <a:rPr sz="1200" i="1" spc="-202" baseline="6944" dirty="0">
                <a:solidFill>
                  <a:srgbClr val="FF0000"/>
                </a:solidFill>
                <a:cs typeface="Arial"/>
              </a:rPr>
              <a:t> </a:t>
            </a:r>
            <a:r>
              <a:rPr sz="1200" spc="44" baseline="6944" dirty="0">
                <a:solidFill>
                  <a:srgbClr val="FF0000"/>
                </a:solidFill>
                <a:cs typeface="Arial"/>
              </a:rPr>
              <a:t>)</a:t>
            </a:r>
            <a:r>
              <a:rPr sz="1200" i="1" spc="44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42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spc="112" baseline="6944" dirty="0">
                <a:solidFill>
                  <a:srgbClr val="FF0000"/>
                </a:solidFill>
                <a:cs typeface="Arial"/>
              </a:rPr>
              <a:t>∆</a:t>
            </a:r>
            <a:r>
              <a:rPr sz="600" spc="75" dirty="0">
                <a:solidFill>
                  <a:srgbClr val="FF0000"/>
                </a:solidFill>
                <a:cs typeface="PMingLiU"/>
              </a:rPr>
              <a:t>Grant</a:t>
            </a:r>
            <a:r>
              <a:rPr sz="1200" spc="112" baseline="6944" dirty="0">
                <a:solidFill>
                  <a:srgbClr val="FF0000"/>
                </a:solidFill>
                <a:cs typeface="Arial"/>
              </a:rPr>
              <a:t>(</a:t>
            </a:r>
            <a:r>
              <a:rPr sz="1200" i="1" spc="112" baseline="6944" dirty="0">
                <a:solidFill>
                  <a:srgbClr val="FF0000"/>
                </a:solidFill>
                <a:cs typeface="Arial"/>
              </a:rPr>
              <a:t>g</a:t>
            </a:r>
            <a:r>
              <a:rPr sz="1200" i="1" spc="112" baseline="6944" dirty="0">
                <a:solidFill>
                  <a:srgbClr val="FF0000"/>
                </a:solidFill>
                <a:cs typeface="Verdana Pro Cond"/>
              </a:rPr>
              <a:t>,</a:t>
            </a:r>
            <a:r>
              <a:rPr sz="1200" i="1" spc="-142" baseline="6944" dirty="0">
                <a:solidFill>
                  <a:srgbClr val="FF0000"/>
                </a:solidFill>
                <a:cs typeface="Verdana Pro Cond"/>
              </a:rPr>
              <a:t> </a:t>
            </a:r>
            <a:r>
              <a:rPr sz="1200" i="1" spc="15" baseline="6944" dirty="0">
                <a:solidFill>
                  <a:srgbClr val="FF0000"/>
                </a:solidFill>
                <a:cs typeface="Arial"/>
              </a:rPr>
              <a:t>gn</a:t>
            </a:r>
            <a:r>
              <a:rPr sz="1200" spc="15" baseline="6944" dirty="0">
                <a:solidFill>
                  <a:srgbClr val="FF0000"/>
                </a:solidFill>
                <a:cs typeface="Arial"/>
              </a:rPr>
              <a:t>)</a:t>
            </a:r>
            <a:endParaRPr sz="1200" baseline="6944" dirty="0">
              <a:solidFill>
                <a:srgbClr val="FF0000"/>
              </a:solidFill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solidFill>
                  <a:prstClr val="black"/>
                </a:solidFill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1937076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74542" y="2032425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82224" y="1892798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94778" y="1988147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835823" y="1892798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647951" y="1988147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595911" y="1981361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388787" y="2076710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12338" y="1937076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085655" y="2032425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4020064" y="1937076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829418" y="2032425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7B655198-5A9E-2743-8B96-ED41E70CBB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18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pic>
        <p:nvPicPr>
          <p:cNvPr id="7170" name="Picture 2" descr="A Boss Yelling At His Employee - Royalty Free Clipart Picture">
            <a:extLst>
              <a:ext uri="{FF2B5EF4-FFF2-40B4-BE49-F238E27FC236}">
                <a16:creationId xmlns:a16="http://schemas.microsoft.com/office/drawing/2014/main" id="{31A18A6C-2CDA-3C46-B881-69979D48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00" y="983120"/>
            <a:ext cx="741624" cy="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Callout 50">
            <a:extLst>
              <a:ext uri="{FF2B5EF4-FFF2-40B4-BE49-F238E27FC236}">
                <a16:creationId xmlns:a16="http://schemas.microsoft.com/office/drawing/2014/main" id="{577C2C37-583F-7C4C-BCF2-8261D8456849}"/>
              </a:ext>
            </a:extLst>
          </p:cNvPr>
          <p:cNvSpPr/>
          <p:nvPr/>
        </p:nvSpPr>
        <p:spPr>
          <a:xfrm>
            <a:off x="3476601" y="479697"/>
            <a:ext cx="1133500" cy="334157"/>
          </a:xfrm>
          <a:prstGeom prst="wedgeEllipseCallout">
            <a:avLst>
              <a:gd name="adj1" fmla="val 19444"/>
              <a:gd name="adj2" fmla="val 8338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Comic Sans MS" panose="030F0902030302020204" pitchFamily="66" charset="0"/>
              </a:rPr>
              <a:t>Why ERC in US database?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EC37EAAB-00E2-1E42-BF95-67E4E6F85DEF}"/>
              </a:ext>
            </a:extLst>
          </p:cNvPr>
          <p:cNvSpPr/>
          <p:nvPr/>
        </p:nvSpPr>
        <p:spPr>
          <a:xfrm rot="16200000">
            <a:off x="2566503" y="534029"/>
            <a:ext cx="102942" cy="1355353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3C710E-FF75-FD44-BF80-326D7E48B8CD}"/>
              </a:ext>
            </a:extLst>
          </p:cNvPr>
          <p:cNvCxnSpPr>
            <a:cxnSpLocks/>
          </p:cNvCxnSpPr>
          <p:nvPr/>
        </p:nvCxnSpPr>
        <p:spPr>
          <a:xfrm flipH="1" flipV="1">
            <a:off x="636638" y="1196975"/>
            <a:ext cx="476016" cy="1784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8EC44C9-B7A0-4041-9DD9-029D65124134}"/>
              </a:ext>
            </a:extLst>
          </p:cNvPr>
          <p:cNvCxnSpPr>
            <a:cxnSpLocks/>
          </p:cNvCxnSpPr>
          <p:nvPr/>
        </p:nvCxnSpPr>
        <p:spPr>
          <a:xfrm flipV="1">
            <a:off x="1115555" y="1120775"/>
            <a:ext cx="373888" cy="1860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4F5B993-E75F-124F-967B-8BBC0630071C}"/>
              </a:ext>
            </a:extLst>
          </p:cNvPr>
          <p:cNvSpPr txBox="1"/>
          <p:nvPr/>
        </p:nvSpPr>
        <p:spPr>
          <a:xfrm>
            <a:off x="263495" y="2968288"/>
            <a:ext cx="1777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Delta must belong to RHS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5AB77-965D-2244-96FF-F24CA99AD74F}"/>
              </a:ext>
            </a:extLst>
          </p:cNvPr>
          <p:cNvCxnSpPr>
            <a:cxnSpLocks/>
          </p:cNvCxnSpPr>
          <p:nvPr/>
        </p:nvCxnSpPr>
        <p:spPr>
          <a:xfrm flipH="1" flipV="1">
            <a:off x="2881344" y="1243629"/>
            <a:ext cx="284161" cy="159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509A6E8-108F-A942-B11E-AE32C03A37AB}"/>
              </a:ext>
            </a:extLst>
          </p:cNvPr>
          <p:cNvSpPr txBox="1"/>
          <p:nvPr/>
        </p:nvSpPr>
        <p:spPr>
          <a:xfrm>
            <a:off x="2398875" y="2856642"/>
            <a:ext cx="2154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Rest original and delta relations</a:t>
            </a:r>
          </a:p>
        </p:txBody>
      </p:sp>
    </p:spTree>
    <p:extLst>
      <p:ext uri="{BB962C8B-B14F-4D97-AF65-F5344CB8AC3E}">
        <p14:creationId xmlns:p14="http://schemas.microsoft.com/office/powerpoint/2010/main" val="22026816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24180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5" dirty="0">
                <a:solidFill>
                  <a:srgbClr val="FFFFFF"/>
                </a:solidFill>
                <a:latin typeface="Calibri"/>
                <a:cs typeface="Calibri"/>
              </a:rPr>
              <a:t>Constraints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3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20" dirty="0">
                <a:solidFill>
                  <a:srgbClr val="FFFFFF"/>
                </a:solidFill>
                <a:latin typeface="Calibri"/>
                <a:cs typeface="Calibri"/>
              </a:rPr>
              <a:t>Delta</a:t>
            </a:r>
            <a:r>
              <a:rPr lang="en-US"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10" dirty="0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920" y="744220"/>
            <a:ext cx="3486924" cy="986155"/>
            <a:chOff x="87743" y="767206"/>
            <a:chExt cx="4483735" cy="986155"/>
          </a:xfrm>
        </p:grpSpPr>
        <p:sp>
          <p:nvSpPr>
            <p:cNvPr id="4" name="object 4"/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0083" y="479697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1937076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74542" y="2032425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82224" y="1892798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94778" y="1988147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835823" y="1892798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647951" y="1988147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595911" y="1981361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388787" y="2076710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12338" y="1937076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085655" y="2032425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4020064" y="1937076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829418" y="2032425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7B655198-5A9E-2743-8B96-ED41E70CBB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19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pic>
        <p:nvPicPr>
          <p:cNvPr id="7170" name="Picture 2" descr="A Boss Yelling At His Employee - Royalty Free Clipart Picture">
            <a:extLst>
              <a:ext uri="{FF2B5EF4-FFF2-40B4-BE49-F238E27FC236}">
                <a16:creationId xmlns:a16="http://schemas.microsoft.com/office/drawing/2014/main" id="{31A18A6C-2CDA-3C46-B881-69979D48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00" y="983120"/>
            <a:ext cx="741624" cy="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Callout 50">
            <a:extLst>
              <a:ext uri="{FF2B5EF4-FFF2-40B4-BE49-F238E27FC236}">
                <a16:creationId xmlns:a16="http://schemas.microsoft.com/office/drawing/2014/main" id="{577C2C37-583F-7C4C-BCF2-8261D8456849}"/>
              </a:ext>
            </a:extLst>
          </p:cNvPr>
          <p:cNvSpPr/>
          <p:nvPr/>
        </p:nvSpPr>
        <p:spPr>
          <a:xfrm>
            <a:off x="3476601" y="479697"/>
            <a:ext cx="1133500" cy="334157"/>
          </a:xfrm>
          <a:prstGeom prst="wedgeEllipseCallout">
            <a:avLst>
              <a:gd name="adj1" fmla="val 19444"/>
              <a:gd name="adj2" fmla="val 8338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Comic Sans MS" panose="030F0902030302020204" pitchFamily="66" charset="0"/>
              </a:rPr>
              <a:t>Why ERC in US database?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DF4055-67DC-F741-BDBD-ECE9CCE61CDF}"/>
              </a:ext>
            </a:extLst>
          </p:cNvPr>
          <p:cNvSpPr txBox="1"/>
          <p:nvPr/>
        </p:nvSpPr>
        <p:spPr>
          <a:xfrm>
            <a:off x="2207461" y="2849559"/>
            <a:ext cx="2230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 Rules chosen for illustration purposes</a:t>
            </a:r>
          </a:p>
        </p:txBody>
      </p:sp>
    </p:spTree>
    <p:extLst>
      <p:ext uri="{BB962C8B-B14F-4D97-AF65-F5344CB8AC3E}">
        <p14:creationId xmlns:p14="http://schemas.microsoft.com/office/powerpoint/2010/main" val="802386412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8"/>
            <a:ext cx="153606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Data Repair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707" y="475277"/>
            <a:ext cx="3200476" cy="51392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7FE469-1249-A24F-9FF8-F0F9ACEB7F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2</a:t>
            </a:fld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24180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Constraints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Delta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598995"/>
            <a:ext cx="65265" cy="652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809028"/>
            <a:ext cx="65265" cy="6526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7744" y="471764"/>
            <a:ext cx="4398645" cy="457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marR="17780">
              <a:lnSpc>
                <a:spcPct val="125299"/>
              </a:lnSpc>
              <a:spcBef>
                <a:spcPts val="100"/>
              </a:spcBef>
            </a:pPr>
            <a:r>
              <a:rPr sz="1200" spc="-15" dirty="0">
                <a:solidFill>
                  <a:srgbClr val="FF0000"/>
                </a:solidFill>
                <a:cs typeface="Tahoma"/>
              </a:rPr>
              <a:t>Delta</a:t>
            </a:r>
            <a:r>
              <a:rPr sz="1200" spc="15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35" dirty="0">
                <a:solidFill>
                  <a:srgbClr val="FF0000"/>
                </a:solidFill>
                <a:cs typeface="Tahoma"/>
              </a:rPr>
              <a:t>relations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70" dirty="0">
                <a:solidFill>
                  <a:srgbClr val="FF0000"/>
                </a:solidFill>
                <a:cs typeface="Tahoma"/>
              </a:rPr>
              <a:t>are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35" dirty="0">
                <a:solidFill>
                  <a:srgbClr val="FF0000"/>
                </a:solidFill>
                <a:cs typeface="Tahoma"/>
              </a:rPr>
              <a:t>auxiliary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35" dirty="0">
                <a:solidFill>
                  <a:srgbClr val="FF0000"/>
                </a:solidFill>
                <a:cs typeface="Tahoma"/>
              </a:rPr>
              <a:t>relations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15" dirty="0">
                <a:solidFill>
                  <a:srgbClr val="FF0000"/>
                </a:solidFill>
                <a:cs typeface="Tahoma"/>
              </a:rPr>
              <a:t>that</a:t>
            </a:r>
            <a:r>
              <a:rPr sz="1200" spc="15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70" dirty="0">
                <a:solidFill>
                  <a:srgbClr val="FF0000"/>
                </a:solidFill>
                <a:cs typeface="Tahoma"/>
              </a:rPr>
              <a:t>keep</a:t>
            </a:r>
            <a:r>
              <a:rPr sz="1200" spc="25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20" dirty="0">
                <a:solidFill>
                  <a:srgbClr val="FF0000"/>
                </a:solidFill>
                <a:cs typeface="Tahoma"/>
              </a:rPr>
              <a:t>track</a:t>
            </a:r>
            <a:r>
              <a:rPr sz="1200" spc="15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35" dirty="0">
                <a:solidFill>
                  <a:srgbClr val="FF0000"/>
                </a:solidFill>
                <a:cs typeface="Tahoma"/>
              </a:rPr>
              <a:t>of</a:t>
            </a:r>
            <a:r>
              <a:rPr sz="1200" spc="15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50" dirty="0">
                <a:solidFill>
                  <a:srgbClr val="FF0000"/>
                </a:solidFill>
                <a:cs typeface="Tahoma"/>
              </a:rPr>
              <a:t>deleted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40" dirty="0">
                <a:solidFill>
                  <a:srgbClr val="FF0000"/>
                </a:solidFill>
                <a:cs typeface="Tahoma"/>
              </a:rPr>
              <a:t>tuples </a:t>
            </a:r>
            <a:r>
              <a:rPr sz="1200" spc="-33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20" dirty="0">
                <a:solidFill>
                  <a:srgbClr val="FF0000"/>
                </a:solidFill>
                <a:cs typeface="Tahoma"/>
              </a:rPr>
              <a:t>The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50" dirty="0">
                <a:solidFill>
                  <a:srgbClr val="FF0000"/>
                </a:solidFill>
                <a:cs typeface="Tahoma"/>
              </a:rPr>
              <a:t>database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35" dirty="0">
                <a:solidFill>
                  <a:srgbClr val="FF0000"/>
                </a:solidFill>
                <a:cs typeface="Tahoma"/>
              </a:rPr>
              <a:t>is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45" dirty="0">
                <a:solidFill>
                  <a:srgbClr val="FF0000"/>
                </a:solidFill>
                <a:cs typeface="Tahoma"/>
              </a:rPr>
              <a:t>clean</a:t>
            </a:r>
            <a:r>
              <a:rPr sz="1200" spc="25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70" dirty="0">
                <a:solidFill>
                  <a:srgbClr val="FF0000"/>
                </a:solidFill>
                <a:cs typeface="Tahoma"/>
              </a:rPr>
              <a:t>when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55" dirty="0">
                <a:solidFill>
                  <a:srgbClr val="FF0000"/>
                </a:solidFill>
                <a:cs typeface="Tahoma"/>
              </a:rPr>
              <a:t>no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35" dirty="0">
                <a:solidFill>
                  <a:srgbClr val="FF0000"/>
                </a:solidFill>
                <a:cs typeface="Tahoma"/>
              </a:rPr>
              <a:t>delta</a:t>
            </a:r>
            <a:r>
              <a:rPr sz="1200" spc="25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45" dirty="0">
                <a:solidFill>
                  <a:srgbClr val="FF0000"/>
                </a:solidFill>
                <a:cs typeface="Tahoma"/>
              </a:rPr>
              <a:t>rule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45" dirty="0">
                <a:solidFill>
                  <a:srgbClr val="FF0000"/>
                </a:solidFill>
                <a:cs typeface="Tahoma"/>
              </a:rPr>
              <a:t>can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55" dirty="0">
                <a:solidFill>
                  <a:srgbClr val="FF0000"/>
                </a:solidFill>
                <a:cs typeface="Tahoma"/>
              </a:rPr>
              <a:t>be</a:t>
            </a:r>
            <a:r>
              <a:rPr sz="1200" spc="20" dirty="0">
                <a:solidFill>
                  <a:srgbClr val="FF0000"/>
                </a:solidFill>
                <a:cs typeface="Tahoma"/>
              </a:rPr>
              <a:t> </a:t>
            </a:r>
            <a:r>
              <a:rPr sz="1200" spc="-40" dirty="0">
                <a:solidFill>
                  <a:srgbClr val="FF0000"/>
                </a:solidFill>
                <a:cs typeface="Tahoma"/>
              </a:rPr>
              <a:t>satisfied</a:t>
            </a:r>
            <a:endParaRPr sz="1200" dirty="0"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868" y="2185920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solidFill>
                  <a:srgbClr val="FF0000"/>
                </a:solidFill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74542" y="2281269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082224" y="2141635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94778" y="2236984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835823" y="2141635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647951" y="2236984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95911" y="2230198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388787" y="2325547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3212338" y="218592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085655" y="2281269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4020064" y="2185920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829418" y="2281269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415740" y="2905616"/>
            <a:ext cx="24701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7" baseline="5555" dirty="0">
                <a:solidFill>
                  <a:srgbClr val="FF0000"/>
                </a:solidFill>
                <a:latin typeface="Tahoma"/>
                <a:cs typeface="Tahoma"/>
              </a:rPr>
              <a:t>∆</a:t>
            </a:r>
            <a:r>
              <a:rPr sz="350" spc="45" dirty="0">
                <a:solidFill>
                  <a:srgbClr val="FF0000"/>
                </a:solidFill>
                <a:latin typeface="PMingLiU"/>
                <a:cs typeface="PMingLiU"/>
              </a:rPr>
              <a:t>Grant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84924" y="3008312"/>
            <a:ext cx="388620" cy="88900"/>
            <a:chOff x="384924" y="3008312"/>
            <a:chExt cx="388620" cy="88900"/>
          </a:xfrm>
        </p:grpSpPr>
        <p:sp>
          <p:nvSpPr>
            <p:cNvPr id="31" name="object 31"/>
            <p:cNvSpPr/>
            <p:nvPr/>
          </p:nvSpPr>
          <p:spPr>
            <a:xfrm>
              <a:off x="387457" y="3010846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0" y="0"/>
                  </a:moveTo>
                  <a:lnTo>
                    <a:pt x="3847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6194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7565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12718" y="2987833"/>
            <a:ext cx="33210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5" dirty="0">
                <a:latin typeface="Tahoma"/>
                <a:cs typeface="Tahoma"/>
              </a:rPr>
              <a:t>fid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35" dirty="0">
                <a:latin typeface="Tahoma"/>
                <a:cs typeface="Tahoma"/>
              </a:rPr>
              <a:t>name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09010" y="3009582"/>
            <a:ext cx="463550" cy="88900"/>
            <a:chOff x="309010" y="3009582"/>
            <a:chExt cx="463550" cy="88900"/>
          </a:xfrm>
        </p:grpSpPr>
        <p:sp>
          <p:nvSpPr>
            <p:cNvPr id="36" name="object 36"/>
            <p:cNvSpPr/>
            <p:nvPr/>
          </p:nvSpPr>
          <p:spPr>
            <a:xfrm>
              <a:off x="770915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9010" y="3096882"/>
              <a:ext cx="463550" cy="0"/>
            </a:xfrm>
            <a:custGeom>
              <a:avLst/>
              <a:gdLst/>
              <a:ahLst/>
              <a:cxnLst/>
              <a:rect l="l" t="t" r="r" b="b"/>
              <a:pathLst>
                <a:path w="463550">
                  <a:moveTo>
                    <a:pt x="0" y="0"/>
                  </a:moveTo>
                  <a:lnTo>
                    <a:pt x="4631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72470" y="2905616"/>
            <a:ext cx="3409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AuthGrant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123340" y="3008312"/>
            <a:ext cx="319405" cy="88900"/>
            <a:chOff x="1123340" y="3008312"/>
            <a:chExt cx="319405" cy="88900"/>
          </a:xfrm>
        </p:grpSpPr>
        <p:sp>
          <p:nvSpPr>
            <p:cNvPr id="40" name="object 40"/>
            <p:cNvSpPr/>
            <p:nvPr/>
          </p:nvSpPr>
          <p:spPr>
            <a:xfrm>
              <a:off x="1125880" y="3010846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0" y="0"/>
                  </a:moveTo>
                  <a:lnTo>
                    <a:pt x="3154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24610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88688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151134" y="2987833"/>
            <a:ext cx="2628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fid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47432" y="3009582"/>
            <a:ext cx="394335" cy="88900"/>
            <a:chOff x="1047432" y="3009582"/>
            <a:chExt cx="394335" cy="88900"/>
          </a:xfrm>
        </p:grpSpPr>
        <p:sp>
          <p:nvSpPr>
            <p:cNvPr id="45" name="object 45"/>
            <p:cNvSpPr/>
            <p:nvPr/>
          </p:nvSpPr>
          <p:spPr>
            <a:xfrm>
              <a:off x="1440059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47432" y="3096882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0" y="0"/>
                  </a:moveTo>
                  <a:lnTo>
                    <a:pt x="3938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811540" y="2905616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0" baseline="5555" dirty="0">
                <a:latin typeface="Tahoma"/>
                <a:cs typeface="Tahoma"/>
              </a:rPr>
              <a:t>∆</a:t>
            </a:r>
            <a:r>
              <a:rPr sz="350" spc="40" dirty="0">
                <a:latin typeface="PMingLiU"/>
                <a:cs typeface="PMingLiU"/>
              </a:rPr>
              <a:t>Author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786140" y="3008312"/>
            <a:ext cx="401320" cy="88900"/>
            <a:chOff x="1786140" y="3008312"/>
            <a:chExt cx="401320" cy="88900"/>
          </a:xfrm>
        </p:grpSpPr>
        <p:sp>
          <p:nvSpPr>
            <p:cNvPr id="49" name="object 49"/>
            <p:cNvSpPr/>
            <p:nvPr/>
          </p:nvSpPr>
          <p:spPr>
            <a:xfrm>
              <a:off x="1788674" y="3010846"/>
              <a:ext cx="397510" cy="0"/>
            </a:xfrm>
            <a:custGeom>
              <a:avLst/>
              <a:gdLst/>
              <a:ahLst/>
              <a:cxnLst/>
              <a:rect l="l" t="t" r="r" b="b"/>
              <a:pathLst>
                <a:path w="397510">
                  <a:moveTo>
                    <a:pt x="0" y="0"/>
                  </a:moveTo>
                  <a:lnTo>
                    <a:pt x="3974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87410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51482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813928" y="2987833"/>
            <a:ext cx="34480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35" dirty="0">
                <a:latin typeface="Tahoma"/>
                <a:cs typeface="Tahoma"/>
              </a:rPr>
              <a:t>name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710226" y="3009582"/>
            <a:ext cx="476250" cy="88900"/>
            <a:chOff x="1710226" y="3009582"/>
            <a:chExt cx="476250" cy="88900"/>
          </a:xfrm>
        </p:grpSpPr>
        <p:sp>
          <p:nvSpPr>
            <p:cNvPr id="54" name="object 54"/>
            <p:cNvSpPr/>
            <p:nvPr/>
          </p:nvSpPr>
          <p:spPr>
            <a:xfrm>
              <a:off x="2184831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10226" y="3096882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0" y="0"/>
                  </a:moveTo>
                  <a:lnTo>
                    <a:pt x="4758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561939" y="2905616"/>
            <a:ext cx="2235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82" baseline="5555" dirty="0">
                <a:latin typeface="Tahoma"/>
                <a:cs typeface="Tahoma"/>
              </a:rPr>
              <a:t>∆</a:t>
            </a:r>
            <a:r>
              <a:rPr sz="350" spc="55" dirty="0">
                <a:latin typeface="PMingLiU"/>
                <a:cs typeface="PMingLiU"/>
              </a:rPr>
              <a:t>Cite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484151" y="3008312"/>
            <a:ext cx="459105" cy="88900"/>
            <a:chOff x="2484151" y="3008312"/>
            <a:chExt cx="459105" cy="88900"/>
          </a:xfrm>
        </p:grpSpPr>
        <p:sp>
          <p:nvSpPr>
            <p:cNvPr id="58" name="object 58"/>
            <p:cNvSpPr/>
            <p:nvPr/>
          </p:nvSpPr>
          <p:spPr>
            <a:xfrm>
              <a:off x="2486685" y="3010846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0" y="0"/>
                  </a:moveTo>
                  <a:lnTo>
                    <a:pt x="4551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85421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23191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511939" y="2987833"/>
            <a:ext cx="4025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0" dirty="0">
                <a:latin typeface="Tahoma"/>
                <a:cs typeface="Tahoma"/>
              </a:rPr>
              <a:t>citing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cited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408237" y="3009582"/>
            <a:ext cx="534035" cy="88900"/>
            <a:chOff x="2408237" y="3009582"/>
            <a:chExt cx="534035" cy="88900"/>
          </a:xfrm>
        </p:grpSpPr>
        <p:sp>
          <p:nvSpPr>
            <p:cNvPr id="63" name="object 63"/>
            <p:cNvSpPr/>
            <p:nvPr/>
          </p:nvSpPr>
          <p:spPr>
            <a:xfrm>
              <a:off x="2940570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08237" y="3096882"/>
              <a:ext cx="534035" cy="0"/>
            </a:xfrm>
            <a:custGeom>
              <a:avLst/>
              <a:gdLst/>
              <a:ahLst/>
              <a:cxnLst/>
              <a:rect l="l" t="t" r="r" b="b"/>
              <a:pathLst>
                <a:path w="534035">
                  <a:moveTo>
                    <a:pt x="0" y="0"/>
                  </a:moveTo>
                  <a:lnTo>
                    <a:pt x="533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188061" y="2905616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7" baseline="5555" dirty="0">
                <a:latin typeface="Tahoma"/>
                <a:cs typeface="Tahoma"/>
              </a:rPr>
              <a:t>∆</a:t>
            </a:r>
            <a:r>
              <a:rPr sz="350" spc="45" dirty="0">
                <a:latin typeface="PMingLiU"/>
                <a:cs typeface="PMingLiU"/>
              </a:rPr>
              <a:t>Writes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196043" y="3008312"/>
            <a:ext cx="334645" cy="88900"/>
            <a:chOff x="3196043" y="3008312"/>
            <a:chExt cx="334645" cy="88900"/>
          </a:xfrm>
        </p:grpSpPr>
        <p:sp>
          <p:nvSpPr>
            <p:cNvPr id="67" name="object 67"/>
            <p:cNvSpPr/>
            <p:nvPr/>
          </p:nvSpPr>
          <p:spPr>
            <a:xfrm>
              <a:off x="3198577" y="3010846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97313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61385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223831" y="2987833"/>
            <a:ext cx="27813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75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pid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120129" y="3009582"/>
            <a:ext cx="409575" cy="88900"/>
            <a:chOff x="3120129" y="3009582"/>
            <a:chExt cx="409575" cy="88900"/>
          </a:xfrm>
        </p:grpSpPr>
        <p:sp>
          <p:nvSpPr>
            <p:cNvPr id="72" name="object 72"/>
            <p:cNvSpPr/>
            <p:nvPr/>
          </p:nvSpPr>
          <p:spPr>
            <a:xfrm>
              <a:off x="3527964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20129" y="3096882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981253" y="2905616"/>
            <a:ext cx="2000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Pub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939800" y="3008312"/>
            <a:ext cx="363220" cy="88900"/>
            <a:chOff x="3939800" y="3008312"/>
            <a:chExt cx="363220" cy="88900"/>
          </a:xfrm>
        </p:grpSpPr>
        <p:sp>
          <p:nvSpPr>
            <p:cNvPr id="76" name="object 76"/>
            <p:cNvSpPr/>
            <p:nvPr/>
          </p:nvSpPr>
          <p:spPr>
            <a:xfrm>
              <a:off x="3942340" y="3010846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9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941070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107649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967594" y="2987833"/>
            <a:ext cx="30607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5" dirty="0">
                <a:latin typeface="Tahoma"/>
                <a:cs typeface="Tahoma"/>
              </a:rPr>
              <a:t>pid</a:t>
            </a:r>
            <a:r>
              <a:rPr sz="550" spc="370" dirty="0">
                <a:latin typeface="Tahoma"/>
                <a:cs typeface="Tahoma"/>
              </a:rPr>
              <a:t> </a:t>
            </a:r>
            <a:r>
              <a:rPr sz="550" spc="-5" dirty="0">
                <a:latin typeface="Tahoma"/>
                <a:cs typeface="Tahoma"/>
              </a:rPr>
              <a:t>title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863892" y="3009582"/>
            <a:ext cx="437515" cy="88900"/>
            <a:chOff x="3863892" y="3009582"/>
            <a:chExt cx="437515" cy="88900"/>
          </a:xfrm>
        </p:grpSpPr>
        <p:sp>
          <p:nvSpPr>
            <p:cNvPr id="81" name="object 81"/>
            <p:cNvSpPr/>
            <p:nvPr/>
          </p:nvSpPr>
          <p:spPr>
            <a:xfrm>
              <a:off x="4300010" y="300958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863892" y="3096882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Slide Number Placeholder 92">
            <a:extLst>
              <a:ext uri="{FF2B5EF4-FFF2-40B4-BE49-F238E27FC236}">
                <a16:creationId xmlns:a16="http://schemas.microsoft.com/office/drawing/2014/main" id="{058E77A3-09A6-5E48-8298-97AC158422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20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grpSp>
        <p:nvGrpSpPr>
          <p:cNvPr id="95" name="object 3">
            <a:extLst>
              <a:ext uri="{FF2B5EF4-FFF2-40B4-BE49-F238E27FC236}">
                <a16:creationId xmlns:a16="http://schemas.microsoft.com/office/drawing/2014/main" id="{0BA4D4F5-502A-9E47-BA27-F97D79ED24A8}"/>
              </a:ext>
            </a:extLst>
          </p:cNvPr>
          <p:cNvGrpSpPr/>
          <p:nvPr/>
        </p:nvGrpSpPr>
        <p:grpSpPr>
          <a:xfrm>
            <a:off x="570726" y="1125220"/>
            <a:ext cx="3486924" cy="986155"/>
            <a:chOff x="87743" y="767206"/>
            <a:chExt cx="4483735" cy="986155"/>
          </a:xfrm>
        </p:grpSpPr>
        <p:sp>
          <p:nvSpPr>
            <p:cNvPr id="96" name="object 4">
              <a:extLst>
                <a:ext uri="{FF2B5EF4-FFF2-40B4-BE49-F238E27FC236}">
                  <a16:creationId xmlns:a16="http://schemas.microsoft.com/office/drawing/2014/main" id="{9DA502E7-C4DD-DE4E-AC9E-9EB02F11B55E}"/>
                </a:ext>
              </a:extLst>
            </p:cNvPr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5">
              <a:extLst>
                <a:ext uri="{FF2B5EF4-FFF2-40B4-BE49-F238E27FC236}">
                  <a16:creationId xmlns:a16="http://schemas.microsoft.com/office/drawing/2014/main" id="{98896BFE-9761-084B-AA6F-613D80FFF2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98" name="object 6">
              <a:extLst>
                <a:ext uri="{FF2B5EF4-FFF2-40B4-BE49-F238E27FC236}">
                  <a16:creationId xmlns:a16="http://schemas.microsoft.com/office/drawing/2014/main" id="{EBAA4E89-51C5-E845-A9F8-63F9FA1886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99" name="object 7">
              <a:extLst>
                <a:ext uri="{FF2B5EF4-FFF2-40B4-BE49-F238E27FC236}">
                  <a16:creationId xmlns:a16="http://schemas.microsoft.com/office/drawing/2014/main" id="{BA32ECB1-E31D-124D-B860-801EB41134A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100" name="object 8">
              <a:extLst>
                <a:ext uri="{FF2B5EF4-FFF2-40B4-BE49-F238E27FC236}">
                  <a16:creationId xmlns:a16="http://schemas.microsoft.com/office/drawing/2014/main" id="{90947676-BA74-9E4B-8C21-BDBA0E0F1E1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101" name="object 9">
              <a:extLst>
                <a:ext uri="{FF2B5EF4-FFF2-40B4-BE49-F238E27FC236}">
                  <a16:creationId xmlns:a16="http://schemas.microsoft.com/office/drawing/2014/main" id="{3FA6D70E-63B2-B64F-88B9-FFE8885FEAC8}"/>
                </a:ext>
              </a:extLst>
            </p:cNvPr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">
              <a:extLst>
                <a:ext uri="{FF2B5EF4-FFF2-40B4-BE49-F238E27FC236}">
                  <a16:creationId xmlns:a16="http://schemas.microsoft.com/office/drawing/2014/main" id="{7514159B-9C59-DE44-A07A-E95E415AF183}"/>
                </a:ext>
              </a:extLst>
            </p:cNvPr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1">
              <a:extLst>
                <a:ext uri="{FF2B5EF4-FFF2-40B4-BE49-F238E27FC236}">
                  <a16:creationId xmlns:a16="http://schemas.microsoft.com/office/drawing/2014/main" id="{68DCE27C-6B92-3741-AD70-2BE32A3C6060}"/>
                </a:ext>
              </a:extLst>
            </p:cNvPr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2">
              <a:extLst>
                <a:ext uri="{FF2B5EF4-FFF2-40B4-BE49-F238E27FC236}">
                  <a16:creationId xmlns:a16="http://schemas.microsoft.com/office/drawing/2014/main" id="{E7809C90-A51D-0245-9DF9-224D35D72C5F}"/>
                </a:ext>
              </a:extLst>
            </p:cNvPr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3">
              <a:extLst>
                <a:ext uri="{FF2B5EF4-FFF2-40B4-BE49-F238E27FC236}">
                  <a16:creationId xmlns:a16="http://schemas.microsoft.com/office/drawing/2014/main" id="{2FD9793E-297B-DF46-922D-055FCC1881CC}"/>
                </a:ext>
              </a:extLst>
            </p:cNvPr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4">
            <a:extLst>
              <a:ext uri="{FF2B5EF4-FFF2-40B4-BE49-F238E27FC236}">
                <a16:creationId xmlns:a16="http://schemas.microsoft.com/office/drawing/2014/main" id="{58A309E7-9480-5D47-A388-4518864E4682}"/>
              </a:ext>
            </a:extLst>
          </p:cNvPr>
          <p:cNvSpPr txBox="1"/>
          <p:nvPr/>
        </p:nvSpPr>
        <p:spPr>
          <a:xfrm>
            <a:off x="643889" y="860697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9" y="59878"/>
            <a:ext cx="3128531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5" dirty="0">
                <a:solidFill>
                  <a:srgbClr val="FFFFFF"/>
                </a:solidFill>
                <a:latin typeface="Calibri"/>
                <a:cs typeface="Calibri"/>
              </a:rPr>
              <a:t>Stabilizing set: No rules can be fired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378" y="1164442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solidFill>
                  <a:srgbClr val="FF0000"/>
                </a:solidFill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00875"/>
              </p:ext>
            </p:extLst>
          </p:nvPr>
        </p:nvGraphicFramePr>
        <p:xfrm>
          <a:off x="135052" y="1259791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942734" y="1120157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90804"/>
              </p:ext>
            </p:extLst>
          </p:nvPr>
        </p:nvGraphicFramePr>
        <p:xfrm>
          <a:off x="855288" y="1215506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696333" y="1120157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6644"/>
              </p:ext>
            </p:extLst>
          </p:nvPr>
        </p:nvGraphicFramePr>
        <p:xfrm>
          <a:off x="1508461" y="1215506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456421" y="1208720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34377"/>
              </p:ext>
            </p:extLst>
          </p:nvPr>
        </p:nvGraphicFramePr>
        <p:xfrm>
          <a:off x="2249297" y="1304069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3072848" y="1164442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23014"/>
              </p:ext>
            </p:extLst>
          </p:nvPr>
        </p:nvGraphicFramePr>
        <p:xfrm>
          <a:off x="2946165" y="1259791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3880574" y="1164442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86560"/>
              </p:ext>
            </p:extLst>
          </p:nvPr>
        </p:nvGraphicFramePr>
        <p:xfrm>
          <a:off x="3689928" y="1259791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" name="object 17">
            <a:extLst>
              <a:ext uri="{FF2B5EF4-FFF2-40B4-BE49-F238E27FC236}">
                <a16:creationId xmlns:a16="http://schemas.microsoft.com/office/drawing/2014/main" id="{A1E744FD-D28C-4942-8234-0D0DB73537FD}"/>
              </a:ext>
            </a:extLst>
          </p:cNvPr>
          <p:cNvSpPr txBox="1"/>
          <p:nvPr/>
        </p:nvSpPr>
        <p:spPr>
          <a:xfrm>
            <a:off x="337261" y="1694828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16" name="object 18">
            <a:extLst>
              <a:ext uri="{FF2B5EF4-FFF2-40B4-BE49-F238E27FC236}">
                <a16:creationId xmlns:a16="http://schemas.microsoft.com/office/drawing/2014/main" id="{18BC35D7-DF26-594B-B97A-5F763E63C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71736"/>
              </p:ext>
            </p:extLst>
          </p:nvPr>
        </p:nvGraphicFramePr>
        <p:xfrm>
          <a:off x="249815" y="1790177"/>
          <a:ext cx="49466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7" name="object 30">
            <a:extLst>
              <a:ext uri="{FF2B5EF4-FFF2-40B4-BE49-F238E27FC236}">
                <a16:creationId xmlns:a16="http://schemas.microsoft.com/office/drawing/2014/main" id="{DA30AAF8-40F2-DA40-9CD6-189D2AB111F0}"/>
              </a:ext>
            </a:extLst>
          </p:cNvPr>
          <p:cNvSpPr txBox="1"/>
          <p:nvPr/>
        </p:nvSpPr>
        <p:spPr>
          <a:xfrm>
            <a:off x="327416" y="1998485"/>
            <a:ext cx="3409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AuthGrant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18" name="object 31">
            <a:extLst>
              <a:ext uri="{FF2B5EF4-FFF2-40B4-BE49-F238E27FC236}">
                <a16:creationId xmlns:a16="http://schemas.microsoft.com/office/drawing/2014/main" id="{0A2A2DD4-55F0-D645-8049-D0232815ED31}"/>
              </a:ext>
            </a:extLst>
          </p:cNvPr>
          <p:cNvSpPr/>
          <p:nvPr/>
        </p:nvSpPr>
        <p:spPr>
          <a:xfrm>
            <a:off x="250981" y="2172923"/>
            <a:ext cx="494665" cy="174625"/>
          </a:xfrm>
          <a:custGeom>
            <a:avLst/>
            <a:gdLst/>
            <a:ahLst/>
            <a:cxnLst/>
            <a:rect l="l" t="t" r="r" b="b"/>
            <a:pathLst>
              <a:path w="494665" h="174625">
                <a:moveTo>
                  <a:pt x="17870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78701" y="174599"/>
                </a:lnTo>
                <a:lnTo>
                  <a:pt x="178701" y="88569"/>
                </a:lnTo>
                <a:close/>
              </a:path>
              <a:path w="494665" h="174625">
                <a:moveTo>
                  <a:pt x="178701" y="0"/>
                </a:moveTo>
                <a:lnTo>
                  <a:pt x="0" y="0"/>
                </a:lnTo>
                <a:lnTo>
                  <a:pt x="0" y="86029"/>
                </a:lnTo>
                <a:lnTo>
                  <a:pt x="178701" y="86029"/>
                </a:lnTo>
                <a:lnTo>
                  <a:pt x="178701" y="0"/>
                </a:lnTo>
                <a:close/>
              </a:path>
              <a:path w="494665" h="174625">
                <a:moveTo>
                  <a:pt x="342773" y="88569"/>
                </a:moveTo>
                <a:lnTo>
                  <a:pt x="181229" y="88569"/>
                </a:lnTo>
                <a:lnTo>
                  <a:pt x="181229" y="174599"/>
                </a:lnTo>
                <a:lnTo>
                  <a:pt x="342773" y="174599"/>
                </a:lnTo>
                <a:lnTo>
                  <a:pt x="342773" y="88569"/>
                </a:lnTo>
                <a:close/>
              </a:path>
              <a:path w="494665" h="174625">
                <a:moveTo>
                  <a:pt x="342773" y="0"/>
                </a:moveTo>
                <a:lnTo>
                  <a:pt x="181229" y="0"/>
                </a:lnTo>
                <a:lnTo>
                  <a:pt x="181229" y="86029"/>
                </a:lnTo>
                <a:lnTo>
                  <a:pt x="342773" y="86029"/>
                </a:lnTo>
                <a:lnTo>
                  <a:pt x="342773" y="0"/>
                </a:lnTo>
                <a:close/>
              </a:path>
              <a:path w="494665" h="174625">
                <a:moveTo>
                  <a:pt x="494144" y="88569"/>
                </a:moveTo>
                <a:lnTo>
                  <a:pt x="345300" y="88569"/>
                </a:lnTo>
                <a:lnTo>
                  <a:pt x="345300" y="174599"/>
                </a:lnTo>
                <a:lnTo>
                  <a:pt x="494144" y="174599"/>
                </a:lnTo>
                <a:lnTo>
                  <a:pt x="494144" y="88569"/>
                </a:lnTo>
                <a:close/>
              </a:path>
              <a:path w="494665" h="174625">
                <a:moveTo>
                  <a:pt x="494144" y="0"/>
                </a:moveTo>
                <a:lnTo>
                  <a:pt x="345300" y="0"/>
                </a:lnTo>
                <a:lnTo>
                  <a:pt x="345300" y="86029"/>
                </a:lnTo>
                <a:lnTo>
                  <a:pt x="494144" y="86029"/>
                </a:lnTo>
                <a:lnTo>
                  <a:pt x="494144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9" name="object 32">
            <a:extLst>
              <a:ext uri="{FF2B5EF4-FFF2-40B4-BE49-F238E27FC236}">
                <a16:creationId xmlns:a16="http://schemas.microsoft.com/office/drawing/2014/main" id="{418DBA98-A3AA-864F-8C8F-3ECA835CF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23052"/>
              </p:ext>
            </p:extLst>
          </p:nvPr>
        </p:nvGraphicFramePr>
        <p:xfrm>
          <a:off x="249724" y="2084347"/>
          <a:ext cx="49466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0" name="object 19">
            <a:extLst>
              <a:ext uri="{FF2B5EF4-FFF2-40B4-BE49-F238E27FC236}">
                <a16:creationId xmlns:a16="http://schemas.microsoft.com/office/drawing/2014/main" id="{3E1B8A8F-61AC-A644-8670-D33EAB4A46FD}"/>
              </a:ext>
            </a:extLst>
          </p:cNvPr>
          <p:cNvSpPr txBox="1"/>
          <p:nvPr/>
        </p:nvSpPr>
        <p:spPr>
          <a:xfrm>
            <a:off x="1248319" y="1654175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21" name="object 20">
            <a:extLst>
              <a:ext uri="{FF2B5EF4-FFF2-40B4-BE49-F238E27FC236}">
                <a16:creationId xmlns:a16="http://schemas.microsoft.com/office/drawing/2014/main" id="{039E8201-F759-204D-B9CC-09FA721AB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35583"/>
              </p:ext>
            </p:extLst>
          </p:nvPr>
        </p:nvGraphicFramePr>
        <p:xfrm>
          <a:off x="1060447" y="1749524"/>
          <a:ext cx="59626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" name="object 21">
            <a:extLst>
              <a:ext uri="{FF2B5EF4-FFF2-40B4-BE49-F238E27FC236}">
                <a16:creationId xmlns:a16="http://schemas.microsoft.com/office/drawing/2014/main" id="{EB33263E-0262-AB41-BA87-701CD0E947A7}"/>
              </a:ext>
            </a:extLst>
          </p:cNvPr>
          <p:cNvSpPr txBox="1"/>
          <p:nvPr/>
        </p:nvSpPr>
        <p:spPr>
          <a:xfrm>
            <a:off x="2008407" y="1689405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123" name="object 22">
            <a:extLst>
              <a:ext uri="{FF2B5EF4-FFF2-40B4-BE49-F238E27FC236}">
                <a16:creationId xmlns:a16="http://schemas.microsoft.com/office/drawing/2014/main" id="{EF34187E-FA08-6E4D-B722-9C35C6DE1DD3}"/>
              </a:ext>
            </a:extLst>
          </p:cNvPr>
          <p:cNvGrpSpPr/>
          <p:nvPr/>
        </p:nvGrpSpPr>
        <p:grpSpPr>
          <a:xfrm>
            <a:off x="1896647" y="1801594"/>
            <a:ext cx="459105" cy="88900"/>
            <a:chOff x="2484151" y="2462758"/>
            <a:chExt cx="459105" cy="88900"/>
          </a:xfrm>
        </p:grpSpPr>
        <p:sp>
          <p:nvSpPr>
            <p:cNvPr id="124" name="object 23">
              <a:extLst>
                <a:ext uri="{FF2B5EF4-FFF2-40B4-BE49-F238E27FC236}">
                  <a16:creationId xmlns:a16="http://schemas.microsoft.com/office/drawing/2014/main" id="{A9A7465C-BC03-A148-9563-C684155C6898}"/>
                </a:ext>
              </a:extLst>
            </p:cNvPr>
            <p:cNvSpPr/>
            <p:nvPr/>
          </p:nvSpPr>
          <p:spPr>
            <a:xfrm>
              <a:off x="2486685" y="246529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0" y="0"/>
                  </a:moveTo>
                  <a:lnTo>
                    <a:pt x="4551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24">
              <a:extLst>
                <a:ext uri="{FF2B5EF4-FFF2-40B4-BE49-F238E27FC236}">
                  <a16:creationId xmlns:a16="http://schemas.microsoft.com/office/drawing/2014/main" id="{E0CB75A4-1840-384A-8059-5A985B622BCB}"/>
                </a:ext>
              </a:extLst>
            </p:cNvPr>
            <p:cNvSpPr/>
            <p:nvPr/>
          </p:nvSpPr>
          <p:spPr>
            <a:xfrm>
              <a:off x="2485421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25">
              <a:extLst>
                <a:ext uri="{FF2B5EF4-FFF2-40B4-BE49-F238E27FC236}">
                  <a16:creationId xmlns:a16="http://schemas.microsoft.com/office/drawing/2014/main" id="{3245ED1D-4829-9640-899C-AE78CF355E0C}"/>
                </a:ext>
              </a:extLst>
            </p:cNvPr>
            <p:cNvSpPr/>
            <p:nvPr/>
          </p:nvSpPr>
          <p:spPr>
            <a:xfrm>
              <a:off x="2723191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26">
            <a:extLst>
              <a:ext uri="{FF2B5EF4-FFF2-40B4-BE49-F238E27FC236}">
                <a16:creationId xmlns:a16="http://schemas.microsoft.com/office/drawing/2014/main" id="{E6136317-480C-694E-8E9A-C54EE31DBE32}"/>
              </a:ext>
            </a:extLst>
          </p:cNvPr>
          <p:cNvSpPr txBox="1"/>
          <p:nvPr/>
        </p:nvSpPr>
        <p:spPr>
          <a:xfrm>
            <a:off x="1924435" y="1781115"/>
            <a:ext cx="4025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0" dirty="0">
                <a:latin typeface="Tahoma"/>
                <a:cs typeface="Tahoma"/>
              </a:rPr>
              <a:t>citing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cited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128" name="object 27">
            <a:extLst>
              <a:ext uri="{FF2B5EF4-FFF2-40B4-BE49-F238E27FC236}">
                <a16:creationId xmlns:a16="http://schemas.microsoft.com/office/drawing/2014/main" id="{952A1BB8-70F0-B746-B0CB-1D623EF36FE6}"/>
              </a:ext>
            </a:extLst>
          </p:cNvPr>
          <p:cNvGrpSpPr/>
          <p:nvPr/>
        </p:nvGrpSpPr>
        <p:grpSpPr>
          <a:xfrm>
            <a:off x="1820733" y="1802864"/>
            <a:ext cx="534035" cy="88900"/>
            <a:chOff x="2408237" y="2464028"/>
            <a:chExt cx="534035" cy="88900"/>
          </a:xfrm>
        </p:grpSpPr>
        <p:sp>
          <p:nvSpPr>
            <p:cNvPr id="129" name="object 28">
              <a:extLst>
                <a:ext uri="{FF2B5EF4-FFF2-40B4-BE49-F238E27FC236}">
                  <a16:creationId xmlns:a16="http://schemas.microsoft.com/office/drawing/2014/main" id="{FEC5DE35-9126-A64B-A719-C512B4C40DD3}"/>
                </a:ext>
              </a:extLst>
            </p:cNvPr>
            <p:cNvSpPr/>
            <p:nvPr/>
          </p:nvSpPr>
          <p:spPr>
            <a:xfrm>
              <a:off x="2940570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29">
              <a:extLst>
                <a:ext uri="{FF2B5EF4-FFF2-40B4-BE49-F238E27FC236}">
                  <a16:creationId xmlns:a16="http://schemas.microsoft.com/office/drawing/2014/main" id="{0057215D-81CD-A043-A2D5-494CB1F75783}"/>
                </a:ext>
              </a:extLst>
            </p:cNvPr>
            <p:cNvSpPr/>
            <p:nvPr/>
          </p:nvSpPr>
          <p:spPr>
            <a:xfrm>
              <a:off x="2408237" y="2551328"/>
              <a:ext cx="534035" cy="0"/>
            </a:xfrm>
            <a:custGeom>
              <a:avLst/>
              <a:gdLst/>
              <a:ahLst/>
              <a:cxnLst/>
              <a:rect l="l" t="t" r="r" b="b"/>
              <a:pathLst>
                <a:path w="534035">
                  <a:moveTo>
                    <a:pt x="0" y="0"/>
                  </a:moveTo>
                  <a:lnTo>
                    <a:pt x="533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30">
            <a:extLst>
              <a:ext uri="{FF2B5EF4-FFF2-40B4-BE49-F238E27FC236}">
                <a16:creationId xmlns:a16="http://schemas.microsoft.com/office/drawing/2014/main" id="{1B783C01-6A8A-E444-B3AB-813913A5E84D}"/>
              </a:ext>
            </a:extLst>
          </p:cNvPr>
          <p:cNvSpPr txBox="1"/>
          <p:nvPr/>
        </p:nvSpPr>
        <p:spPr>
          <a:xfrm>
            <a:off x="2624834" y="1689405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132" name="object 31">
            <a:extLst>
              <a:ext uri="{FF2B5EF4-FFF2-40B4-BE49-F238E27FC236}">
                <a16:creationId xmlns:a16="http://schemas.microsoft.com/office/drawing/2014/main" id="{700BD7D3-1F87-1046-B75E-675C45795572}"/>
              </a:ext>
            </a:extLst>
          </p:cNvPr>
          <p:cNvGrpSpPr/>
          <p:nvPr/>
        </p:nvGrpSpPr>
        <p:grpSpPr>
          <a:xfrm>
            <a:off x="2608539" y="1801594"/>
            <a:ext cx="334645" cy="88900"/>
            <a:chOff x="3196043" y="2462758"/>
            <a:chExt cx="334645" cy="88900"/>
          </a:xfrm>
        </p:grpSpPr>
        <p:sp>
          <p:nvSpPr>
            <p:cNvPr id="133" name="object 32">
              <a:extLst>
                <a:ext uri="{FF2B5EF4-FFF2-40B4-BE49-F238E27FC236}">
                  <a16:creationId xmlns:a16="http://schemas.microsoft.com/office/drawing/2014/main" id="{EEB5C8DF-56D7-AD4D-BF47-C4041DA79B58}"/>
                </a:ext>
              </a:extLst>
            </p:cNvPr>
            <p:cNvSpPr/>
            <p:nvPr/>
          </p:nvSpPr>
          <p:spPr>
            <a:xfrm>
              <a:off x="3198577" y="2465292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33">
              <a:extLst>
                <a:ext uri="{FF2B5EF4-FFF2-40B4-BE49-F238E27FC236}">
                  <a16:creationId xmlns:a16="http://schemas.microsoft.com/office/drawing/2014/main" id="{CB61C765-572E-D641-95BB-2172670BEDB0}"/>
                </a:ext>
              </a:extLst>
            </p:cNvPr>
            <p:cNvSpPr/>
            <p:nvPr/>
          </p:nvSpPr>
          <p:spPr>
            <a:xfrm>
              <a:off x="3197313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34">
              <a:extLst>
                <a:ext uri="{FF2B5EF4-FFF2-40B4-BE49-F238E27FC236}">
                  <a16:creationId xmlns:a16="http://schemas.microsoft.com/office/drawing/2014/main" id="{28D95CDB-F5C6-4F49-9D7A-EB65196C876A}"/>
                </a:ext>
              </a:extLst>
            </p:cNvPr>
            <p:cNvSpPr/>
            <p:nvPr/>
          </p:nvSpPr>
          <p:spPr>
            <a:xfrm>
              <a:off x="3361385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5">
            <a:extLst>
              <a:ext uri="{FF2B5EF4-FFF2-40B4-BE49-F238E27FC236}">
                <a16:creationId xmlns:a16="http://schemas.microsoft.com/office/drawing/2014/main" id="{897AF38E-CFA9-8D4C-A0E5-3B7E14D072C1}"/>
              </a:ext>
            </a:extLst>
          </p:cNvPr>
          <p:cNvSpPr txBox="1"/>
          <p:nvPr/>
        </p:nvSpPr>
        <p:spPr>
          <a:xfrm>
            <a:off x="2636327" y="1781115"/>
            <a:ext cx="27813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75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pid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137" name="object 36">
            <a:extLst>
              <a:ext uri="{FF2B5EF4-FFF2-40B4-BE49-F238E27FC236}">
                <a16:creationId xmlns:a16="http://schemas.microsoft.com/office/drawing/2014/main" id="{94C8C733-8004-BC4D-B713-D5CCC5524E41}"/>
              </a:ext>
            </a:extLst>
          </p:cNvPr>
          <p:cNvGrpSpPr/>
          <p:nvPr/>
        </p:nvGrpSpPr>
        <p:grpSpPr>
          <a:xfrm>
            <a:off x="2532625" y="1802864"/>
            <a:ext cx="409575" cy="88900"/>
            <a:chOff x="3120129" y="2464028"/>
            <a:chExt cx="409575" cy="88900"/>
          </a:xfrm>
        </p:grpSpPr>
        <p:sp>
          <p:nvSpPr>
            <p:cNvPr id="138" name="object 37">
              <a:extLst>
                <a:ext uri="{FF2B5EF4-FFF2-40B4-BE49-F238E27FC236}">
                  <a16:creationId xmlns:a16="http://schemas.microsoft.com/office/drawing/2014/main" id="{16EF5764-50E0-5040-8715-EC4511FD3E97}"/>
                </a:ext>
              </a:extLst>
            </p:cNvPr>
            <p:cNvSpPr/>
            <p:nvPr/>
          </p:nvSpPr>
          <p:spPr>
            <a:xfrm>
              <a:off x="3527964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38">
              <a:extLst>
                <a:ext uri="{FF2B5EF4-FFF2-40B4-BE49-F238E27FC236}">
                  <a16:creationId xmlns:a16="http://schemas.microsoft.com/office/drawing/2014/main" id="{6F0E5308-4DED-AC4E-9BED-AA0530219A21}"/>
                </a:ext>
              </a:extLst>
            </p:cNvPr>
            <p:cNvSpPr/>
            <p:nvPr/>
          </p:nvSpPr>
          <p:spPr>
            <a:xfrm>
              <a:off x="3120129" y="2551328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61">
            <a:extLst>
              <a:ext uri="{FF2B5EF4-FFF2-40B4-BE49-F238E27FC236}">
                <a16:creationId xmlns:a16="http://schemas.microsoft.com/office/drawing/2014/main" id="{E7BDB872-497E-8849-8846-59CA2CA6C6C4}"/>
              </a:ext>
            </a:extLst>
          </p:cNvPr>
          <p:cNvSpPr txBox="1"/>
          <p:nvPr/>
        </p:nvSpPr>
        <p:spPr>
          <a:xfrm>
            <a:off x="1224036" y="1918500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0" baseline="5555" dirty="0">
                <a:latin typeface="Tahoma"/>
                <a:cs typeface="Tahoma"/>
              </a:rPr>
              <a:t>∆</a:t>
            </a:r>
            <a:r>
              <a:rPr sz="350" spc="40" dirty="0">
                <a:latin typeface="PMingLiU"/>
                <a:cs typeface="PMingLiU"/>
              </a:rPr>
              <a:t>Author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41" name="object 62">
            <a:extLst>
              <a:ext uri="{FF2B5EF4-FFF2-40B4-BE49-F238E27FC236}">
                <a16:creationId xmlns:a16="http://schemas.microsoft.com/office/drawing/2014/main" id="{CF6A43C0-2F5E-F347-88E0-20ADF3B9E6F3}"/>
              </a:ext>
            </a:extLst>
          </p:cNvPr>
          <p:cNvSpPr/>
          <p:nvPr/>
        </p:nvSpPr>
        <p:spPr>
          <a:xfrm>
            <a:off x="1070366" y="2092926"/>
            <a:ext cx="578485" cy="174625"/>
          </a:xfrm>
          <a:custGeom>
            <a:avLst/>
            <a:gdLst/>
            <a:ahLst/>
            <a:cxnLst/>
            <a:rect l="l" t="t" r="r" b="b"/>
            <a:pathLst>
              <a:path w="578485" h="174625">
                <a:moveTo>
                  <a:pt x="142328" y="88569"/>
                </a:moveTo>
                <a:lnTo>
                  <a:pt x="0" y="88569"/>
                </a:lnTo>
                <a:lnTo>
                  <a:pt x="0" y="174612"/>
                </a:lnTo>
                <a:lnTo>
                  <a:pt x="142328" y="174612"/>
                </a:lnTo>
                <a:lnTo>
                  <a:pt x="142328" y="88569"/>
                </a:lnTo>
                <a:close/>
              </a:path>
              <a:path w="578485" h="174625">
                <a:moveTo>
                  <a:pt x="142328" y="0"/>
                </a:moveTo>
                <a:lnTo>
                  <a:pt x="0" y="0"/>
                </a:lnTo>
                <a:lnTo>
                  <a:pt x="0" y="86042"/>
                </a:lnTo>
                <a:lnTo>
                  <a:pt x="142328" y="86042"/>
                </a:lnTo>
                <a:lnTo>
                  <a:pt x="142328" y="0"/>
                </a:lnTo>
                <a:close/>
              </a:path>
              <a:path w="57848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612"/>
                </a:lnTo>
                <a:lnTo>
                  <a:pt x="306412" y="174612"/>
                </a:lnTo>
                <a:lnTo>
                  <a:pt x="306412" y="88569"/>
                </a:lnTo>
                <a:close/>
              </a:path>
              <a:path w="578485" h="174625">
                <a:moveTo>
                  <a:pt x="306412" y="0"/>
                </a:moveTo>
                <a:lnTo>
                  <a:pt x="144868" y="0"/>
                </a:lnTo>
                <a:lnTo>
                  <a:pt x="144868" y="86042"/>
                </a:lnTo>
                <a:lnTo>
                  <a:pt x="306412" y="86042"/>
                </a:lnTo>
                <a:lnTo>
                  <a:pt x="306412" y="0"/>
                </a:lnTo>
                <a:close/>
              </a:path>
              <a:path w="578485" h="174625">
                <a:moveTo>
                  <a:pt x="578040" y="88569"/>
                </a:moveTo>
                <a:lnTo>
                  <a:pt x="308940" y="88569"/>
                </a:lnTo>
                <a:lnTo>
                  <a:pt x="308940" y="174612"/>
                </a:lnTo>
                <a:lnTo>
                  <a:pt x="578040" y="174612"/>
                </a:lnTo>
                <a:lnTo>
                  <a:pt x="578040" y="88569"/>
                </a:lnTo>
                <a:close/>
              </a:path>
              <a:path w="578485" h="174625">
                <a:moveTo>
                  <a:pt x="578040" y="0"/>
                </a:moveTo>
                <a:lnTo>
                  <a:pt x="308940" y="0"/>
                </a:lnTo>
                <a:lnTo>
                  <a:pt x="308940" y="86042"/>
                </a:lnTo>
                <a:lnTo>
                  <a:pt x="578040" y="86042"/>
                </a:lnTo>
                <a:lnTo>
                  <a:pt x="578040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2" name="object 63">
            <a:extLst>
              <a:ext uri="{FF2B5EF4-FFF2-40B4-BE49-F238E27FC236}">
                <a16:creationId xmlns:a16="http://schemas.microsoft.com/office/drawing/2014/main" id="{BA79E422-44AE-2F40-9BCF-69591A11D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00447"/>
              </p:ext>
            </p:extLst>
          </p:nvPr>
        </p:nvGraphicFramePr>
        <p:xfrm>
          <a:off x="1069103" y="2004362"/>
          <a:ext cx="5784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" name="object 64">
            <a:extLst>
              <a:ext uri="{FF2B5EF4-FFF2-40B4-BE49-F238E27FC236}">
                <a16:creationId xmlns:a16="http://schemas.microsoft.com/office/drawing/2014/main" id="{5AB1C408-8EAF-484B-992A-010E5DDEED4E}"/>
              </a:ext>
            </a:extLst>
          </p:cNvPr>
          <p:cNvSpPr txBox="1"/>
          <p:nvPr/>
        </p:nvSpPr>
        <p:spPr>
          <a:xfrm>
            <a:off x="1999835" y="1953298"/>
            <a:ext cx="781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05" dirty="0">
                <a:latin typeface="Tahoma"/>
                <a:cs typeface="Tahoma"/>
              </a:rPr>
              <a:t>∆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44" name="object 65">
            <a:extLst>
              <a:ext uri="{FF2B5EF4-FFF2-40B4-BE49-F238E27FC236}">
                <a16:creationId xmlns:a16="http://schemas.microsoft.com/office/drawing/2014/main" id="{860BE13F-D0C8-B24B-A28F-868D60652B9A}"/>
              </a:ext>
            </a:extLst>
          </p:cNvPr>
          <p:cNvSpPr txBox="1"/>
          <p:nvPr/>
        </p:nvSpPr>
        <p:spPr>
          <a:xfrm>
            <a:off x="2052559" y="1981764"/>
            <a:ext cx="120014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" spc="45" dirty="0">
                <a:latin typeface="PMingLiU"/>
                <a:cs typeface="PMingLiU"/>
              </a:rPr>
              <a:t>Cite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45" name="object 66">
            <a:extLst>
              <a:ext uri="{FF2B5EF4-FFF2-40B4-BE49-F238E27FC236}">
                <a16:creationId xmlns:a16="http://schemas.microsoft.com/office/drawing/2014/main" id="{C3D79FBF-9632-C846-A625-E6456521061C}"/>
              </a:ext>
            </a:extLst>
          </p:cNvPr>
          <p:cNvSpPr/>
          <p:nvPr/>
        </p:nvSpPr>
        <p:spPr>
          <a:xfrm>
            <a:off x="1802547" y="2137211"/>
            <a:ext cx="567690" cy="86360"/>
          </a:xfrm>
          <a:custGeom>
            <a:avLst/>
            <a:gdLst/>
            <a:ahLst/>
            <a:cxnLst/>
            <a:rect l="l" t="t" r="r" b="b"/>
            <a:pathLst>
              <a:path w="567689" h="86360">
                <a:moveTo>
                  <a:pt x="112280" y="0"/>
                </a:moveTo>
                <a:lnTo>
                  <a:pt x="0" y="0"/>
                </a:lnTo>
                <a:lnTo>
                  <a:pt x="0" y="86042"/>
                </a:lnTo>
                <a:lnTo>
                  <a:pt x="112280" y="86042"/>
                </a:lnTo>
                <a:lnTo>
                  <a:pt x="112280" y="0"/>
                </a:lnTo>
                <a:close/>
              </a:path>
              <a:path w="567689" h="86360">
                <a:moveTo>
                  <a:pt x="350050" y="0"/>
                </a:moveTo>
                <a:lnTo>
                  <a:pt x="114808" y="0"/>
                </a:lnTo>
                <a:lnTo>
                  <a:pt x="114808" y="86042"/>
                </a:lnTo>
                <a:lnTo>
                  <a:pt x="350050" y="86042"/>
                </a:lnTo>
                <a:lnTo>
                  <a:pt x="350050" y="0"/>
                </a:lnTo>
                <a:close/>
              </a:path>
              <a:path w="567689" h="86360">
                <a:moveTo>
                  <a:pt x="567436" y="0"/>
                </a:moveTo>
                <a:lnTo>
                  <a:pt x="352590" y="0"/>
                </a:lnTo>
                <a:lnTo>
                  <a:pt x="352590" y="86042"/>
                </a:lnTo>
                <a:lnTo>
                  <a:pt x="567436" y="86042"/>
                </a:lnTo>
                <a:lnTo>
                  <a:pt x="567436" y="0"/>
                </a:lnTo>
                <a:close/>
              </a:path>
            </a:pathLst>
          </a:custGeom>
          <a:solidFill>
            <a:srgbClr val="FBB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6" name="object 67">
            <a:extLst>
              <a:ext uri="{FF2B5EF4-FFF2-40B4-BE49-F238E27FC236}">
                <a16:creationId xmlns:a16="http://schemas.microsoft.com/office/drawing/2014/main" id="{72F2806C-5A19-704D-A43D-2AA0E8082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865365"/>
              </p:ext>
            </p:extLst>
          </p:nvPr>
        </p:nvGraphicFramePr>
        <p:xfrm>
          <a:off x="1801283" y="2048647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7" name="object 68">
            <a:extLst>
              <a:ext uri="{FF2B5EF4-FFF2-40B4-BE49-F238E27FC236}">
                <a16:creationId xmlns:a16="http://schemas.microsoft.com/office/drawing/2014/main" id="{F6B4362C-E275-7646-8BCB-94969675EA5D}"/>
              </a:ext>
            </a:extLst>
          </p:cNvPr>
          <p:cNvSpPr txBox="1"/>
          <p:nvPr/>
        </p:nvSpPr>
        <p:spPr>
          <a:xfrm>
            <a:off x="2600557" y="1918500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7" baseline="5555" dirty="0">
                <a:latin typeface="Tahoma"/>
                <a:cs typeface="Tahoma"/>
              </a:rPr>
              <a:t>∆</a:t>
            </a:r>
            <a:r>
              <a:rPr sz="350" spc="45" dirty="0">
                <a:latin typeface="PMingLiU"/>
                <a:cs typeface="PMingLiU"/>
              </a:rPr>
              <a:t>Writes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48" name="object 69">
            <a:extLst>
              <a:ext uri="{FF2B5EF4-FFF2-40B4-BE49-F238E27FC236}">
                <a16:creationId xmlns:a16="http://schemas.microsoft.com/office/drawing/2014/main" id="{B4B1563D-DA9C-F74F-9E3F-D2FABA120F91}"/>
              </a:ext>
            </a:extLst>
          </p:cNvPr>
          <p:cNvSpPr/>
          <p:nvPr/>
        </p:nvSpPr>
        <p:spPr>
          <a:xfrm>
            <a:off x="2499408" y="2092926"/>
            <a:ext cx="473075" cy="174625"/>
          </a:xfrm>
          <a:custGeom>
            <a:avLst/>
            <a:gdLst/>
            <a:ahLst/>
            <a:cxnLst/>
            <a:rect l="l" t="t" r="r" b="b"/>
            <a:pathLst>
              <a:path w="473075" h="174625">
                <a:moveTo>
                  <a:pt x="142341" y="88569"/>
                </a:moveTo>
                <a:lnTo>
                  <a:pt x="0" y="88569"/>
                </a:lnTo>
                <a:lnTo>
                  <a:pt x="0" y="174612"/>
                </a:lnTo>
                <a:lnTo>
                  <a:pt x="142341" y="174612"/>
                </a:lnTo>
                <a:lnTo>
                  <a:pt x="142341" y="88569"/>
                </a:lnTo>
                <a:close/>
              </a:path>
              <a:path w="473075" h="174625">
                <a:moveTo>
                  <a:pt x="142341" y="0"/>
                </a:moveTo>
                <a:lnTo>
                  <a:pt x="0" y="0"/>
                </a:lnTo>
                <a:lnTo>
                  <a:pt x="0" y="86042"/>
                </a:lnTo>
                <a:lnTo>
                  <a:pt x="142341" y="86042"/>
                </a:lnTo>
                <a:lnTo>
                  <a:pt x="142341" y="0"/>
                </a:lnTo>
                <a:close/>
              </a:path>
              <a:path w="47307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612"/>
                </a:lnTo>
                <a:lnTo>
                  <a:pt x="306412" y="174612"/>
                </a:lnTo>
                <a:lnTo>
                  <a:pt x="306412" y="88569"/>
                </a:lnTo>
                <a:close/>
              </a:path>
              <a:path w="473075" h="174625">
                <a:moveTo>
                  <a:pt x="306412" y="0"/>
                </a:moveTo>
                <a:lnTo>
                  <a:pt x="144868" y="0"/>
                </a:lnTo>
                <a:lnTo>
                  <a:pt x="144868" y="86042"/>
                </a:lnTo>
                <a:lnTo>
                  <a:pt x="306412" y="86042"/>
                </a:lnTo>
                <a:lnTo>
                  <a:pt x="306412" y="0"/>
                </a:lnTo>
                <a:close/>
              </a:path>
              <a:path w="473075" h="174625">
                <a:moveTo>
                  <a:pt x="472986" y="88569"/>
                </a:moveTo>
                <a:lnTo>
                  <a:pt x="308940" y="88569"/>
                </a:lnTo>
                <a:lnTo>
                  <a:pt x="308940" y="174612"/>
                </a:lnTo>
                <a:lnTo>
                  <a:pt x="472986" y="174612"/>
                </a:lnTo>
                <a:lnTo>
                  <a:pt x="472986" y="88569"/>
                </a:lnTo>
                <a:close/>
              </a:path>
              <a:path w="473075" h="174625">
                <a:moveTo>
                  <a:pt x="472986" y="0"/>
                </a:moveTo>
                <a:lnTo>
                  <a:pt x="308940" y="0"/>
                </a:lnTo>
                <a:lnTo>
                  <a:pt x="308940" y="86042"/>
                </a:lnTo>
                <a:lnTo>
                  <a:pt x="472986" y="86042"/>
                </a:lnTo>
                <a:lnTo>
                  <a:pt x="472986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9" name="object 70">
            <a:extLst>
              <a:ext uri="{FF2B5EF4-FFF2-40B4-BE49-F238E27FC236}">
                <a16:creationId xmlns:a16="http://schemas.microsoft.com/office/drawing/2014/main" id="{12F56AB2-226C-7646-A32E-DB4E5F90E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06647"/>
              </p:ext>
            </p:extLst>
          </p:nvPr>
        </p:nvGraphicFramePr>
        <p:xfrm>
          <a:off x="2498151" y="2004362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A60AF15-F5D7-D14F-9748-5D61B6A73849}"/>
              </a:ext>
            </a:extLst>
          </p:cNvPr>
          <p:cNvCxnSpPr>
            <a:cxnSpLocks/>
          </p:cNvCxnSpPr>
          <p:nvPr/>
        </p:nvCxnSpPr>
        <p:spPr>
          <a:xfrm>
            <a:off x="942734" y="1661664"/>
            <a:ext cx="0" cy="16846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90E09441-E0B2-5E43-B2B2-2ADECC19EEC0}"/>
              </a:ext>
            </a:extLst>
          </p:cNvPr>
          <p:cNvSpPr txBox="1"/>
          <p:nvPr/>
        </p:nvSpPr>
        <p:spPr>
          <a:xfrm>
            <a:off x="70969" y="2382630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{ag2, ag3}</a:t>
            </a:r>
          </a:p>
        </p:txBody>
      </p:sp>
      <p:sp>
        <p:nvSpPr>
          <p:cNvPr id="172" name="object 32">
            <a:extLst>
              <a:ext uri="{FF2B5EF4-FFF2-40B4-BE49-F238E27FC236}">
                <a16:creationId xmlns:a16="http://schemas.microsoft.com/office/drawing/2014/main" id="{D500B440-D330-C746-ABE9-E843996B8129}"/>
              </a:ext>
            </a:extLst>
          </p:cNvPr>
          <p:cNvSpPr txBox="1"/>
          <p:nvPr/>
        </p:nvSpPr>
        <p:spPr>
          <a:xfrm>
            <a:off x="3308082" y="1677545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173" name="object 33">
            <a:extLst>
              <a:ext uri="{FF2B5EF4-FFF2-40B4-BE49-F238E27FC236}">
                <a16:creationId xmlns:a16="http://schemas.microsoft.com/office/drawing/2014/main" id="{5170B1C4-0914-3847-8238-37FB455040F7}"/>
              </a:ext>
            </a:extLst>
          </p:cNvPr>
          <p:cNvGrpSpPr/>
          <p:nvPr/>
        </p:nvGrpSpPr>
        <p:grpSpPr>
          <a:xfrm>
            <a:off x="3227818" y="1789734"/>
            <a:ext cx="363220" cy="88900"/>
            <a:chOff x="3939800" y="2290679"/>
            <a:chExt cx="363220" cy="88900"/>
          </a:xfrm>
        </p:grpSpPr>
        <p:sp>
          <p:nvSpPr>
            <p:cNvPr id="174" name="object 34">
              <a:extLst>
                <a:ext uri="{FF2B5EF4-FFF2-40B4-BE49-F238E27FC236}">
                  <a16:creationId xmlns:a16="http://schemas.microsoft.com/office/drawing/2014/main" id="{A991E639-8F3B-9A49-8595-A8928B893855}"/>
                </a:ext>
              </a:extLst>
            </p:cNvPr>
            <p:cNvSpPr/>
            <p:nvPr/>
          </p:nvSpPr>
          <p:spPr>
            <a:xfrm>
              <a:off x="3942340" y="2293213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9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35">
              <a:extLst>
                <a:ext uri="{FF2B5EF4-FFF2-40B4-BE49-F238E27FC236}">
                  <a16:creationId xmlns:a16="http://schemas.microsoft.com/office/drawing/2014/main" id="{2E50270F-B231-7447-8287-14EE3813FB19}"/>
                </a:ext>
              </a:extLst>
            </p:cNvPr>
            <p:cNvSpPr/>
            <p:nvPr/>
          </p:nvSpPr>
          <p:spPr>
            <a:xfrm>
              <a:off x="3941070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36">
              <a:extLst>
                <a:ext uri="{FF2B5EF4-FFF2-40B4-BE49-F238E27FC236}">
                  <a16:creationId xmlns:a16="http://schemas.microsoft.com/office/drawing/2014/main" id="{99E15F5C-46AE-904E-95F9-7156C852637D}"/>
                </a:ext>
              </a:extLst>
            </p:cNvPr>
            <p:cNvSpPr/>
            <p:nvPr/>
          </p:nvSpPr>
          <p:spPr>
            <a:xfrm>
              <a:off x="4107649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37">
            <a:extLst>
              <a:ext uri="{FF2B5EF4-FFF2-40B4-BE49-F238E27FC236}">
                <a16:creationId xmlns:a16="http://schemas.microsoft.com/office/drawing/2014/main" id="{31204DF9-75D6-1143-A190-3EDB18B7B230}"/>
              </a:ext>
            </a:extLst>
          </p:cNvPr>
          <p:cNvSpPr txBox="1"/>
          <p:nvPr/>
        </p:nvSpPr>
        <p:spPr>
          <a:xfrm>
            <a:off x="3255612" y="1769255"/>
            <a:ext cx="30607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5" dirty="0">
                <a:latin typeface="Tahoma"/>
                <a:cs typeface="Tahoma"/>
              </a:rPr>
              <a:t>pid</a:t>
            </a:r>
            <a:r>
              <a:rPr sz="550" spc="370" dirty="0">
                <a:latin typeface="Tahoma"/>
                <a:cs typeface="Tahoma"/>
              </a:rPr>
              <a:t> </a:t>
            </a:r>
            <a:r>
              <a:rPr sz="550" spc="-5" dirty="0">
                <a:latin typeface="Tahoma"/>
                <a:cs typeface="Tahoma"/>
              </a:rPr>
              <a:t>title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178" name="object 38">
            <a:extLst>
              <a:ext uri="{FF2B5EF4-FFF2-40B4-BE49-F238E27FC236}">
                <a16:creationId xmlns:a16="http://schemas.microsoft.com/office/drawing/2014/main" id="{E9059E9C-41DC-EE4D-A089-91B973848EEF}"/>
              </a:ext>
            </a:extLst>
          </p:cNvPr>
          <p:cNvGrpSpPr/>
          <p:nvPr/>
        </p:nvGrpSpPr>
        <p:grpSpPr>
          <a:xfrm>
            <a:off x="3151910" y="1791005"/>
            <a:ext cx="437515" cy="88900"/>
            <a:chOff x="3863892" y="2291950"/>
            <a:chExt cx="437515" cy="88900"/>
          </a:xfrm>
        </p:grpSpPr>
        <p:sp>
          <p:nvSpPr>
            <p:cNvPr id="179" name="object 39">
              <a:extLst>
                <a:ext uri="{FF2B5EF4-FFF2-40B4-BE49-F238E27FC236}">
                  <a16:creationId xmlns:a16="http://schemas.microsoft.com/office/drawing/2014/main" id="{68789697-8D56-BF4E-8470-6A0CDCFA7C83}"/>
                </a:ext>
              </a:extLst>
            </p:cNvPr>
            <p:cNvSpPr/>
            <p:nvPr/>
          </p:nvSpPr>
          <p:spPr>
            <a:xfrm>
              <a:off x="4300010" y="2291950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40">
              <a:extLst>
                <a:ext uri="{FF2B5EF4-FFF2-40B4-BE49-F238E27FC236}">
                  <a16:creationId xmlns:a16="http://schemas.microsoft.com/office/drawing/2014/main" id="{BA88D138-B9A0-DC4B-A9F0-CB84F81B9C10}"/>
                </a:ext>
              </a:extLst>
            </p:cNvPr>
            <p:cNvSpPr/>
            <p:nvPr/>
          </p:nvSpPr>
          <p:spPr>
            <a:xfrm>
              <a:off x="3863892" y="2379249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69">
            <a:extLst>
              <a:ext uri="{FF2B5EF4-FFF2-40B4-BE49-F238E27FC236}">
                <a16:creationId xmlns:a16="http://schemas.microsoft.com/office/drawing/2014/main" id="{4FB77AE8-4D8A-C24D-9D82-C0EC6A4E1952}"/>
              </a:ext>
            </a:extLst>
          </p:cNvPr>
          <p:cNvSpPr txBox="1"/>
          <p:nvPr/>
        </p:nvSpPr>
        <p:spPr>
          <a:xfrm>
            <a:off x="3269271" y="1943639"/>
            <a:ext cx="2000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Pub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82" name="object 70">
            <a:extLst>
              <a:ext uri="{FF2B5EF4-FFF2-40B4-BE49-F238E27FC236}">
                <a16:creationId xmlns:a16="http://schemas.microsoft.com/office/drawing/2014/main" id="{339F4982-4CE4-0D40-A730-D4C18BF89612}"/>
              </a:ext>
            </a:extLst>
          </p:cNvPr>
          <p:cNvSpPr/>
          <p:nvPr/>
        </p:nvSpPr>
        <p:spPr>
          <a:xfrm>
            <a:off x="3118693" y="2118071"/>
            <a:ext cx="501650" cy="174625"/>
          </a:xfrm>
          <a:custGeom>
            <a:avLst/>
            <a:gdLst/>
            <a:ahLst/>
            <a:cxnLst/>
            <a:rect l="l" t="t" r="r" b="b"/>
            <a:pathLst>
              <a:path w="501650" h="174625">
                <a:moveTo>
                  <a:pt x="14234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69"/>
                </a:lnTo>
                <a:close/>
              </a:path>
              <a:path w="501650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501650" h="174625">
                <a:moveTo>
                  <a:pt x="308914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8914" y="174599"/>
                </a:lnTo>
                <a:lnTo>
                  <a:pt x="308914" y="88569"/>
                </a:lnTo>
                <a:close/>
              </a:path>
              <a:path w="501650" h="174625">
                <a:moveTo>
                  <a:pt x="308914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8914" y="86029"/>
                </a:lnTo>
                <a:lnTo>
                  <a:pt x="308914" y="0"/>
                </a:lnTo>
                <a:close/>
              </a:path>
              <a:path w="501650" h="174625">
                <a:moveTo>
                  <a:pt x="501281" y="88569"/>
                </a:moveTo>
                <a:lnTo>
                  <a:pt x="311442" y="88569"/>
                </a:lnTo>
                <a:lnTo>
                  <a:pt x="311442" y="174599"/>
                </a:lnTo>
                <a:lnTo>
                  <a:pt x="501281" y="174599"/>
                </a:lnTo>
                <a:lnTo>
                  <a:pt x="501281" y="88569"/>
                </a:lnTo>
                <a:close/>
              </a:path>
              <a:path w="501650" h="174625">
                <a:moveTo>
                  <a:pt x="501281" y="0"/>
                </a:moveTo>
                <a:lnTo>
                  <a:pt x="311442" y="0"/>
                </a:lnTo>
                <a:lnTo>
                  <a:pt x="311442" y="86029"/>
                </a:lnTo>
                <a:lnTo>
                  <a:pt x="501281" y="86029"/>
                </a:lnTo>
                <a:lnTo>
                  <a:pt x="501281" y="0"/>
                </a:lnTo>
                <a:close/>
              </a:path>
            </a:pathLst>
          </a:custGeom>
          <a:solidFill>
            <a:srgbClr val="E5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3" name="object 71">
            <a:extLst>
              <a:ext uri="{FF2B5EF4-FFF2-40B4-BE49-F238E27FC236}">
                <a16:creationId xmlns:a16="http://schemas.microsoft.com/office/drawing/2014/main" id="{C993C568-B0E2-884B-B562-0EB0BA127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57573"/>
              </p:ext>
            </p:extLst>
          </p:nvPr>
        </p:nvGraphicFramePr>
        <p:xfrm>
          <a:off x="3117436" y="2029495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6" name="TextBox 185">
            <a:extLst>
              <a:ext uri="{FF2B5EF4-FFF2-40B4-BE49-F238E27FC236}">
                <a16:creationId xmlns:a16="http://schemas.microsoft.com/office/drawing/2014/main" id="{8CDACE10-85BA-3247-B1D8-DB319C7277B5}"/>
              </a:ext>
            </a:extLst>
          </p:cNvPr>
          <p:cNvSpPr txBox="1"/>
          <p:nvPr/>
        </p:nvSpPr>
        <p:spPr>
          <a:xfrm>
            <a:off x="1025377" y="2321308"/>
            <a:ext cx="1518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{a2, a3, p1, p2, w1, w2, c}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FCBFF23E-878D-A74B-B0A0-5D4DEFAAB43B}"/>
              </a:ext>
            </a:extLst>
          </p:cNvPr>
          <p:cNvSpPr txBox="1"/>
          <p:nvPr/>
        </p:nvSpPr>
        <p:spPr>
          <a:xfrm>
            <a:off x="1025377" y="2493585"/>
            <a:ext cx="1402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{a2, a3, p1, p2, w1, w2}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5929592-FDD0-C74D-831E-D2035BA3496D}"/>
              </a:ext>
            </a:extLst>
          </p:cNvPr>
          <p:cNvSpPr txBox="1"/>
          <p:nvPr/>
        </p:nvSpPr>
        <p:spPr>
          <a:xfrm>
            <a:off x="2832417" y="2339443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{a2, a3, w1, w2}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C75DFFA-BEFD-8F42-B47A-CA97F26D7EF5}"/>
              </a:ext>
            </a:extLst>
          </p:cNvPr>
          <p:cNvSpPr txBox="1"/>
          <p:nvPr/>
        </p:nvSpPr>
        <p:spPr>
          <a:xfrm>
            <a:off x="2831410" y="2539602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{a2, a3, w1, p2}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3CA01A5-7532-CA4B-8FF6-31866BF96F5B}"/>
              </a:ext>
            </a:extLst>
          </p:cNvPr>
          <p:cNvSpPr txBox="1"/>
          <p:nvPr/>
        </p:nvSpPr>
        <p:spPr>
          <a:xfrm>
            <a:off x="2997787" y="411153"/>
            <a:ext cx="137781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Move tuples</a:t>
            </a:r>
          </a:p>
          <a:p>
            <a:r>
              <a:rPr lang="en-US" sz="1200" dirty="0"/>
              <a:t>in stabilizing set to </a:t>
            </a:r>
          </a:p>
          <a:p>
            <a:r>
              <a:rPr lang="en-US" sz="1200" dirty="0"/>
              <a:t>Delta relations</a:t>
            </a:r>
          </a:p>
        </p:txBody>
      </p:sp>
      <p:pic>
        <p:nvPicPr>
          <p:cNvPr id="204" name="Picture 203">
            <a:extLst>
              <a:ext uri="{FF2B5EF4-FFF2-40B4-BE49-F238E27FC236}">
                <a16:creationId xmlns:a16="http://schemas.microsoft.com/office/drawing/2014/main" id="{F7C61732-1878-4649-9901-D4CF4A15A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69"/>
          <a:stretch/>
        </p:blipFill>
        <p:spPr>
          <a:xfrm>
            <a:off x="210830" y="391623"/>
            <a:ext cx="2660237" cy="727555"/>
          </a:xfrm>
          <a:prstGeom prst="rect">
            <a:avLst/>
          </a:prstGeom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E4397841-BFFA-D848-B15F-741353CFD5A8}"/>
              </a:ext>
            </a:extLst>
          </p:cNvPr>
          <p:cNvSpPr txBox="1"/>
          <p:nvPr/>
        </p:nvSpPr>
        <p:spPr>
          <a:xfrm>
            <a:off x="83320" y="2660539"/>
            <a:ext cx="827471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Do not </a:t>
            </a:r>
          </a:p>
          <a:p>
            <a:r>
              <a:rPr lang="en-US" sz="1100" dirty="0"/>
              <a:t>belong to </a:t>
            </a:r>
          </a:p>
          <a:p>
            <a:r>
              <a:rPr lang="en-US" sz="1100" dirty="0"/>
              <a:t>a rule head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DF9F5B7-AB1E-9449-8059-CD49C9762BA8}"/>
              </a:ext>
            </a:extLst>
          </p:cNvPr>
          <p:cNvCxnSpPr>
            <a:cxnSpLocks/>
          </p:cNvCxnSpPr>
          <p:nvPr/>
        </p:nvCxnSpPr>
        <p:spPr>
          <a:xfrm flipH="1">
            <a:off x="0" y="1654175"/>
            <a:ext cx="4610100" cy="149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A3691519-089D-1B4E-805F-284D70B4C000}"/>
              </a:ext>
            </a:extLst>
          </p:cNvPr>
          <p:cNvSpPr txBox="1"/>
          <p:nvPr/>
        </p:nvSpPr>
        <p:spPr>
          <a:xfrm>
            <a:off x="1122240" y="2740112"/>
            <a:ext cx="331641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Tuples belong to rule head and “generated” by rules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ECDD2B94-6D0A-A043-9950-A94B13A63692}"/>
              </a:ext>
            </a:extLst>
          </p:cNvPr>
          <p:cNvSpPr txBox="1"/>
          <p:nvPr/>
        </p:nvSpPr>
        <p:spPr>
          <a:xfrm>
            <a:off x="1083815" y="3051353"/>
            <a:ext cx="33164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How do we find these sets?</a:t>
            </a:r>
          </a:p>
        </p:txBody>
      </p:sp>
      <p:sp>
        <p:nvSpPr>
          <p:cNvPr id="214" name="Slide Number Placeholder 213">
            <a:extLst>
              <a:ext uri="{FF2B5EF4-FFF2-40B4-BE49-F238E27FC236}">
                <a16:creationId xmlns:a16="http://schemas.microsoft.com/office/drawing/2014/main" id="{81B91DF8-8C8B-2B40-9EFB-239D6F00D1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21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9298421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118" grpId="0" animBg="1"/>
      <p:bldP spid="120" grpId="0"/>
      <p:bldP spid="122" grpId="0"/>
      <p:bldP spid="127" grpId="0"/>
      <p:bldP spid="131" grpId="0"/>
      <p:bldP spid="136" grpId="0"/>
      <p:bldP spid="140" grpId="0"/>
      <p:bldP spid="141" grpId="0" animBg="1"/>
      <p:bldP spid="143" grpId="0"/>
      <p:bldP spid="144" grpId="0"/>
      <p:bldP spid="145" grpId="0" animBg="1"/>
      <p:bldP spid="147" grpId="0"/>
      <p:bldP spid="148" grpId="0" animBg="1"/>
      <p:bldP spid="171" grpId="0"/>
      <p:bldP spid="172" grpId="0"/>
      <p:bldP spid="177" grpId="0"/>
      <p:bldP spid="181" grpId="0"/>
      <p:bldP spid="182" grpId="0" animBg="1"/>
      <p:bldP spid="186" grpId="0"/>
      <p:bldP spid="188" grpId="0"/>
      <p:bldP spid="189" grpId="0"/>
      <p:bldP spid="190" grpId="0"/>
      <p:bldP spid="205" grpId="0" animBg="1"/>
      <p:bldP spid="210" grpId="0" animBg="1"/>
      <p:bldP spid="2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9" y="59878"/>
            <a:ext cx="3734101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5" dirty="0">
                <a:solidFill>
                  <a:srgbClr val="FFFFFF"/>
                </a:solidFill>
                <a:latin typeface="Calibri"/>
                <a:cs typeface="Calibri"/>
              </a:rPr>
              <a:t>Four semantics of repair with delta rules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920" y="744220"/>
            <a:ext cx="3486924" cy="986155"/>
            <a:chOff x="87743" y="767206"/>
            <a:chExt cx="4483735" cy="986155"/>
          </a:xfrm>
        </p:grpSpPr>
        <p:sp>
          <p:nvSpPr>
            <p:cNvPr id="4" name="object 4"/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0083" y="479697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1937076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74542" y="2032425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82224" y="1892798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94778" y="1988147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835823" y="1892798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647951" y="1988147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595911" y="1981361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388787" y="2076710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12338" y="1937076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085655" y="2032425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4020064" y="1937076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829418" y="2032425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7B655198-5A9E-2743-8B96-ED41E70CBB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22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pic>
        <p:nvPicPr>
          <p:cNvPr id="7170" name="Picture 2" descr="A Boss Yelling At His Employee - Royalty Free Clipart Picture">
            <a:extLst>
              <a:ext uri="{FF2B5EF4-FFF2-40B4-BE49-F238E27FC236}">
                <a16:creationId xmlns:a16="http://schemas.microsoft.com/office/drawing/2014/main" id="{31A18A6C-2CDA-3C46-B881-69979D48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00" y="983120"/>
            <a:ext cx="741624" cy="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Callout 50">
            <a:extLst>
              <a:ext uri="{FF2B5EF4-FFF2-40B4-BE49-F238E27FC236}">
                <a16:creationId xmlns:a16="http://schemas.microsoft.com/office/drawing/2014/main" id="{577C2C37-583F-7C4C-BCF2-8261D8456849}"/>
              </a:ext>
            </a:extLst>
          </p:cNvPr>
          <p:cNvSpPr/>
          <p:nvPr/>
        </p:nvSpPr>
        <p:spPr>
          <a:xfrm>
            <a:off x="3476601" y="479697"/>
            <a:ext cx="1133500" cy="334157"/>
          </a:xfrm>
          <a:prstGeom prst="wedgeEllipseCallout">
            <a:avLst>
              <a:gd name="adj1" fmla="val 19444"/>
              <a:gd name="adj2" fmla="val 8338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Comic Sans MS" panose="030F0902030302020204" pitchFamily="66" charset="0"/>
              </a:rPr>
              <a:t>Why ERC in US database?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DF4055-67DC-F741-BDBD-ECE9CCE61CDF}"/>
              </a:ext>
            </a:extLst>
          </p:cNvPr>
          <p:cNvSpPr txBox="1"/>
          <p:nvPr/>
        </p:nvSpPr>
        <p:spPr>
          <a:xfrm>
            <a:off x="1242546" y="2446765"/>
            <a:ext cx="2127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Independent semantics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End semantics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Stage semantics</a:t>
            </a:r>
          </a:p>
          <a:p>
            <a:pPr marL="228600" indent="-2286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Step semantics</a:t>
            </a:r>
          </a:p>
        </p:txBody>
      </p:sp>
    </p:spTree>
    <p:extLst>
      <p:ext uri="{BB962C8B-B14F-4D97-AF65-F5344CB8AC3E}">
        <p14:creationId xmlns:p14="http://schemas.microsoft.com/office/powerpoint/2010/main" val="3767196659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17411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Independent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Semantics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808" y="477582"/>
            <a:ext cx="4357370" cy="3443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 marR="17780">
              <a:lnSpc>
                <a:spcPct val="102600"/>
              </a:lnSpc>
              <a:spcBef>
                <a:spcPts val="55"/>
              </a:spcBef>
            </a:pPr>
            <a:r>
              <a:rPr sz="1100" b="1" spc="-35" dirty="0">
                <a:latin typeface="Arial"/>
                <a:cs typeface="Arial"/>
              </a:rPr>
              <a:t>Independent</a:t>
            </a:r>
            <a:r>
              <a:rPr sz="1100" b="1" spc="23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semantics</a:t>
            </a:r>
            <a:r>
              <a:rPr sz="1100" b="1" spc="18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(</a:t>
            </a:r>
            <a:r>
              <a:rPr lang="en-US" sz="1100" b="1" spc="-25" dirty="0">
                <a:latin typeface="Arial"/>
                <a:cs typeface="Arial"/>
              </a:rPr>
              <a:t>DCs / FDs</a:t>
            </a:r>
            <a:r>
              <a:rPr sz="1100" b="1" spc="-50" dirty="0">
                <a:latin typeface="Arial"/>
                <a:cs typeface="Arial"/>
              </a:rPr>
              <a:t>):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Any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tuple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involved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in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assignment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can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be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deleted</a:t>
            </a:r>
            <a:r>
              <a:rPr lang="en-US" sz="1100" spc="-35" dirty="0">
                <a:latin typeface="Arial"/>
                <a:cs typeface="Arial"/>
              </a:rPr>
              <a:t> (Globally Optimal Stabilizing Set/ “Min Repair”)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2150957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74542" y="2246306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82224" y="2150957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94778" y="2246306"/>
          <a:ext cx="49466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835823" y="2062393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647951" y="2157742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595911" y="2150957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388787" y="2246306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12338" y="2106672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085655" y="2202021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4020064" y="2106672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829418" y="2202021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415740" y="2660303"/>
            <a:ext cx="24701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7" baseline="5555" dirty="0">
                <a:latin typeface="Tahoma"/>
                <a:cs typeface="Tahoma"/>
              </a:rPr>
              <a:t>∆</a:t>
            </a:r>
            <a:r>
              <a:rPr sz="350" spc="45" dirty="0">
                <a:latin typeface="PMingLiU"/>
                <a:cs typeface="PMingLiU"/>
              </a:rPr>
              <a:t>Grant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5805" y="2834741"/>
            <a:ext cx="527050" cy="86360"/>
          </a:xfrm>
          <a:custGeom>
            <a:avLst/>
            <a:gdLst/>
            <a:ahLst/>
            <a:cxnLst/>
            <a:rect l="l" t="t" r="r" b="b"/>
            <a:pathLst>
              <a:path w="527050" h="86360">
                <a:moveTo>
                  <a:pt x="142328" y="0"/>
                </a:moveTo>
                <a:lnTo>
                  <a:pt x="0" y="0"/>
                </a:lnTo>
                <a:lnTo>
                  <a:pt x="0" y="86029"/>
                </a:lnTo>
                <a:lnTo>
                  <a:pt x="142328" y="86029"/>
                </a:lnTo>
                <a:lnTo>
                  <a:pt x="142328" y="0"/>
                </a:lnTo>
                <a:close/>
              </a:path>
              <a:path w="527050" h="86360">
                <a:moveTo>
                  <a:pt x="293700" y="0"/>
                </a:moveTo>
                <a:lnTo>
                  <a:pt x="144856" y="0"/>
                </a:lnTo>
                <a:lnTo>
                  <a:pt x="144856" y="86029"/>
                </a:lnTo>
                <a:lnTo>
                  <a:pt x="293700" y="86029"/>
                </a:lnTo>
                <a:lnTo>
                  <a:pt x="293700" y="0"/>
                </a:lnTo>
                <a:close/>
              </a:path>
              <a:path w="527050" h="86360">
                <a:moveTo>
                  <a:pt x="527050" y="0"/>
                </a:moveTo>
                <a:lnTo>
                  <a:pt x="296227" y="0"/>
                </a:lnTo>
                <a:lnTo>
                  <a:pt x="296227" y="86029"/>
                </a:lnTo>
                <a:lnTo>
                  <a:pt x="527050" y="86029"/>
                </a:lnTo>
                <a:lnTo>
                  <a:pt x="52705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274542" y="2746159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1072470" y="2616018"/>
            <a:ext cx="3409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AuthGrant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96035" y="2790456"/>
            <a:ext cx="494665" cy="174625"/>
          </a:xfrm>
          <a:custGeom>
            <a:avLst/>
            <a:gdLst/>
            <a:ahLst/>
            <a:cxnLst/>
            <a:rect l="l" t="t" r="r" b="b"/>
            <a:pathLst>
              <a:path w="494665" h="174625">
                <a:moveTo>
                  <a:pt x="17870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78701" y="174599"/>
                </a:lnTo>
                <a:lnTo>
                  <a:pt x="178701" y="88569"/>
                </a:lnTo>
                <a:close/>
              </a:path>
              <a:path w="494665" h="174625">
                <a:moveTo>
                  <a:pt x="178701" y="0"/>
                </a:moveTo>
                <a:lnTo>
                  <a:pt x="0" y="0"/>
                </a:lnTo>
                <a:lnTo>
                  <a:pt x="0" y="86029"/>
                </a:lnTo>
                <a:lnTo>
                  <a:pt x="178701" y="86029"/>
                </a:lnTo>
                <a:lnTo>
                  <a:pt x="178701" y="0"/>
                </a:lnTo>
                <a:close/>
              </a:path>
              <a:path w="494665" h="174625">
                <a:moveTo>
                  <a:pt x="342773" y="88569"/>
                </a:moveTo>
                <a:lnTo>
                  <a:pt x="181229" y="88569"/>
                </a:lnTo>
                <a:lnTo>
                  <a:pt x="181229" y="174599"/>
                </a:lnTo>
                <a:lnTo>
                  <a:pt x="342773" y="174599"/>
                </a:lnTo>
                <a:lnTo>
                  <a:pt x="342773" y="88569"/>
                </a:lnTo>
                <a:close/>
              </a:path>
              <a:path w="494665" h="174625">
                <a:moveTo>
                  <a:pt x="342773" y="0"/>
                </a:moveTo>
                <a:lnTo>
                  <a:pt x="181229" y="0"/>
                </a:lnTo>
                <a:lnTo>
                  <a:pt x="181229" y="86029"/>
                </a:lnTo>
                <a:lnTo>
                  <a:pt x="342773" y="86029"/>
                </a:lnTo>
                <a:lnTo>
                  <a:pt x="342773" y="0"/>
                </a:lnTo>
                <a:close/>
              </a:path>
              <a:path w="494665" h="174625">
                <a:moveTo>
                  <a:pt x="494144" y="88569"/>
                </a:moveTo>
                <a:lnTo>
                  <a:pt x="345300" y="88569"/>
                </a:lnTo>
                <a:lnTo>
                  <a:pt x="345300" y="174599"/>
                </a:lnTo>
                <a:lnTo>
                  <a:pt x="494144" y="174599"/>
                </a:lnTo>
                <a:lnTo>
                  <a:pt x="494144" y="88569"/>
                </a:lnTo>
                <a:close/>
              </a:path>
              <a:path w="494665" h="174625">
                <a:moveTo>
                  <a:pt x="494144" y="0"/>
                </a:moveTo>
                <a:lnTo>
                  <a:pt x="345300" y="0"/>
                </a:lnTo>
                <a:lnTo>
                  <a:pt x="345300" y="86029"/>
                </a:lnTo>
                <a:lnTo>
                  <a:pt x="494144" y="86029"/>
                </a:lnTo>
                <a:lnTo>
                  <a:pt x="494144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994778" y="2701880"/>
          <a:ext cx="49466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1811540" y="2695533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0" baseline="5555" dirty="0">
                <a:latin typeface="Tahoma"/>
                <a:cs typeface="Tahoma"/>
              </a:rPr>
              <a:t>∆</a:t>
            </a:r>
            <a:r>
              <a:rPr sz="350" spc="40" dirty="0">
                <a:latin typeface="PMingLiU"/>
                <a:cs typeface="PMingLiU"/>
              </a:rPr>
              <a:t>Author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86140" y="2798229"/>
            <a:ext cx="401320" cy="88900"/>
            <a:chOff x="1786140" y="2798229"/>
            <a:chExt cx="401320" cy="88900"/>
          </a:xfrm>
        </p:grpSpPr>
        <p:sp>
          <p:nvSpPr>
            <p:cNvPr id="35" name="object 35"/>
            <p:cNvSpPr/>
            <p:nvPr/>
          </p:nvSpPr>
          <p:spPr>
            <a:xfrm>
              <a:off x="1788674" y="2800762"/>
              <a:ext cx="397510" cy="0"/>
            </a:xfrm>
            <a:custGeom>
              <a:avLst/>
              <a:gdLst/>
              <a:ahLst/>
              <a:cxnLst/>
              <a:rect l="l" t="t" r="r" b="b"/>
              <a:pathLst>
                <a:path w="397510">
                  <a:moveTo>
                    <a:pt x="0" y="0"/>
                  </a:moveTo>
                  <a:lnTo>
                    <a:pt x="3974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87410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51482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813928" y="2777749"/>
            <a:ext cx="34480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35" dirty="0">
                <a:latin typeface="Tahoma"/>
                <a:cs typeface="Tahoma"/>
              </a:rPr>
              <a:t>name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10226" y="2799499"/>
            <a:ext cx="476250" cy="88900"/>
            <a:chOff x="1710226" y="2799499"/>
            <a:chExt cx="476250" cy="88900"/>
          </a:xfrm>
        </p:grpSpPr>
        <p:sp>
          <p:nvSpPr>
            <p:cNvPr id="40" name="object 40"/>
            <p:cNvSpPr/>
            <p:nvPr/>
          </p:nvSpPr>
          <p:spPr>
            <a:xfrm>
              <a:off x="2184831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10226" y="2886799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0" y="0"/>
                  </a:moveTo>
                  <a:lnTo>
                    <a:pt x="4758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561939" y="2695533"/>
            <a:ext cx="2235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82" baseline="5555" dirty="0">
                <a:latin typeface="Tahoma"/>
                <a:cs typeface="Tahoma"/>
              </a:rPr>
              <a:t>∆</a:t>
            </a:r>
            <a:r>
              <a:rPr sz="350" spc="55" dirty="0">
                <a:latin typeface="PMingLiU"/>
                <a:cs typeface="PMingLiU"/>
              </a:rPr>
              <a:t>Cite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484151" y="2798229"/>
            <a:ext cx="459105" cy="88900"/>
            <a:chOff x="2484151" y="2798229"/>
            <a:chExt cx="459105" cy="88900"/>
          </a:xfrm>
        </p:grpSpPr>
        <p:sp>
          <p:nvSpPr>
            <p:cNvPr id="44" name="object 44"/>
            <p:cNvSpPr/>
            <p:nvPr/>
          </p:nvSpPr>
          <p:spPr>
            <a:xfrm>
              <a:off x="2486685" y="280076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0" y="0"/>
                  </a:moveTo>
                  <a:lnTo>
                    <a:pt x="4551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85421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23191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511939" y="2777749"/>
            <a:ext cx="4025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0" dirty="0">
                <a:latin typeface="Tahoma"/>
                <a:cs typeface="Tahoma"/>
              </a:rPr>
              <a:t>citing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cited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408237" y="2799499"/>
            <a:ext cx="534035" cy="88900"/>
            <a:chOff x="2408237" y="2799499"/>
            <a:chExt cx="534035" cy="88900"/>
          </a:xfrm>
        </p:grpSpPr>
        <p:sp>
          <p:nvSpPr>
            <p:cNvPr id="49" name="object 49"/>
            <p:cNvSpPr/>
            <p:nvPr/>
          </p:nvSpPr>
          <p:spPr>
            <a:xfrm>
              <a:off x="2940570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08237" y="2886799"/>
              <a:ext cx="534035" cy="0"/>
            </a:xfrm>
            <a:custGeom>
              <a:avLst/>
              <a:gdLst/>
              <a:ahLst/>
              <a:cxnLst/>
              <a:rect l="l" t="t" r="r" b="b"/>
              <a:pathLst>
                <a:path w="534035">
                  <a:moveTo>
                    <a:pt x="0" y="0"/>
                  </a:moveTo>
                  <a:lnTo>
                    <a:pt x="533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188061" y="2695533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7" baseline="5555" dirty="0">
                <a:latin typeface="Tahoma"/>
                <a:cs typeface="Tahoma"/>
              </a:rPr>
              <a:t>∆</a:t>
            </a:r>
            <a:r>
              <a:rPr sz="350" spc="45" dirty="0">
                <a:latin typeface="PMingLiU"/>
                <a:cs typeface="PMingLiU"/>
              </a:rPr>
              <a:t>Writes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196043" y="2798229"/>
            <a:ext cx="334645" cy="88900"/>
            <a:chOff x="3196043" y="2798229"/>
            <a:chExt cx="334645" cy="88900"/>
          </a:xfrm>
        </p:grpSpPr>
        <p:sp>
          <p:nvSpPr>
            <p:cNvPr id="53" name="object 53"/>
            <p:cNvSpPr/>
            <p:nvPr/>
          </p:nvSpPr>
          <p:spPr>
            <a:xfrm>
              <a:off x="3198577" y="2800762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97313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61385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223831" y="2777749"/>
            <a:ext cx="27813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75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pid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120129" y="2799499"/>
            <a:ext cx="409575" cy="88900"/>
            <a:chOff x="3120129" y="2799499"/>
            <a:chExt cx="409575" cy="88900"/>
          </a:xfrm>
        </p:grpSpPr>
        <p:sp>
          <p:nvSpPr>
            <p:cNvPr id="58" name="object 58"/>
            <p:cNvSpPr/>
            <p:nvPr/>
          </p:nvSpPr>
          <p:spPr>
            <a:xfrm>
              <a:off x="3527964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20129" y="2886799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981253" y="2695533"/>
            <a:ext cx="2000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Pub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939800" y="2798229"/>
            <a:ext cx="363220" cy="88900"/>
            <a:chOff x="3939800" y="2798229"/>
            <a:chExt cx="363220" cy="88900"/>
          </a:xfrm>
        </p:grpSpPr>
        <p:sp>
          <p:nvSpPr>
            <p:cNvPr id="62" name="object 62"/>
            <p:cNvSpPr/>
            <p:nvPr/>
          </p:nvSpPr>
          <p:spPr>
            <a:xfrm>
              <a:off x="3942340" y="2800762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9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41070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107649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967594" y="2777749"/>
            <a:ext cx="30607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5" dirty="0">
                <a:latin typeface="Tahoma"/>
                <a:cs typeface="Tahoma"/>
              </a:rPr>
              <a:t>pid</a:t>
            </a:r>
            <a:r>
              <a:rPr sz="550" spc="370" dirty="0">
                <a:latin typeface="Tahoma"/>
                <a:cs typeface="Tahoma"/>
              </a:rPr>
              <a:t> </a:t>
            </a:r>
            <a:r>
              <a:rPr sz="550" spc="-5" dirty="0">
                <a:latin typeface="Tahoma"/>
                <a:cs typeface="Tahoma"/>
              </a:rPr>
              <a:t>title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863892" y="2799499"/>
            <a:ext cx="437515" cy="88900"/>
            <a:chOff x="3863892" y="2799499"/>
            <a:chExt cx="437515" cy="88900"/>
          </a:xfrm>
        </p:grpSpPr>
        <p:sp>
          <p:nvSpPr>
            <p:cNvPr id="67" name="object 67"/>
            <p:cNvSpPr/>
            <p:nvPr/>
          </p:nvSpPr>
          <p:spPr>
            <a:xfrm>
              <a:off x="4300010" y="279949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63892" y="2886799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13E0FED1-452D-364A-8CA9-D64B14AA82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23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grpSp>
        <p:nvGrpSpPr>
          <p:cNvPr id="80" name="object 3">
            <a:extLst>
              <a:ext uri="{FF2B5EF4-FFF2-40B4-BE49-F238E27FC236}">
                <a16:creationId xmlns:a16="http://schemas.microsoft.com/office/drawing/2014/main" id="{982C1BAB-A6A2-254C-BC94-F4C66EB186E1}"/>
              </a:ext>
            </a:extLst>
          </p:cNvPr>
          <p:cNvGrpSpPr/>
          <p:nvPr/>
        </p:nvGrpSpPr>
        <p:grpSpPr>
          <a:xfrm>
            <a:off x="317151" y="904582"/>
            <a:ext cx="3486924" cy="986155"/>
            <a:chOff x="87743" y="767206"/>
            <a:chExt cx="4483735" cy="986155"/>
          </a:xfrm>
        </p:grpSpPr>
        <p:sp>
          <p:nvSpPr>
            <p:cNvPr id="81" name="object 4">
              <a:extLst>
                <a:ext uri="{FF2B5EF4-FFF2-40B4-BE49-F238E27FC236}">
                  <a16:creationId xmlns:a16="http://schemas.microsoft.com/office/drawing/2014/main" id="{DAA78558-D5A9-C347-9D03-578403D65B50}"/>
                </a:ext>
              </a:extLst>
            </p:cNvPr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5">
              <a:extLst>
                <a:ext uri="{FF2B5EF4-FFF2-40B4-BE49-F238E27FC236}">
                  <a16:creationId xmlns:a16="http://schemas.microsoft.com/office/drawing/2014/main" id="{D6FDA555-4F0F-6C4E-BF98-A4E61FF700E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83" name="object 6">
              <a:extLst>
                <a:ext uri="{FF2B5EF4-FFF2-40B4-BE49-F238E27FC236}">
                  <a16:creationId xmlns:a16="http://schemas.microsoft.com/office/drawing/2014/main" id="{7A1CA72E-08AC-EF43-98F5-FAFA9678ED3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84" name="object 7">
              <a:extLst>
                <a:ext uri="{FF2B5EF4-FFF2-40B4-BE49-F238E27FC236}">
                  <a16:creationId xmlns:a16="http://schemas.microsoft.com/office/drawing/2014/main" id="{8AA45DB3-4366-8C4B-B872-F8B6E8BC44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85" name="object 8">
              <a:extLst>
                <a:ext uri="{FF2B5EF4-FFF2-40B4-BE49-F238E27FC236}">
                  <a16:creationId xmlns:a16="http://schemas.microsoft.com/office/drawing/2014/main" id="{BE017859-E50F-2A47-B46F-99DADDC8D15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86" name="object 9">
              <a:extLst>
                <a:ext uri="{FF2B5EF4-FFF2-40B4-BE49-F238E27FC236}">
                  <a16:creationId xmlns:a16="http://schemas.microsoft.com/office/drawing/2014/main" id="{C4AB5F01-1BEB-964D-976B-BA66B867492A}"/>
                </a:ext>
              </a:extLst>
            </p:cNvPr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0">
              <a:extLst>
                <a:ext uri="{FF2B5EF4-FFF2-40B4-BE49-F238E27FC236}">
                  <a16:creationId xmlns:a16="http://schemas.microsoft.com/office/drawing/2014/main" id="{6518F9C0-D279-2440-91FB-FE7B20692CE4}"/>
                </a:ext>
              </a:extLst>
            </p:cNvPr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11">
              <a:extLst>
                <a:ext uri="{FF2B5EF4-FFF2-40B4-BE49-F238E27FC236}">
                  <a16:creationId xmlns:a16="http://schemas.microsoft.com/office/drawing/2014/main" id="{200A5A05-330D-4343-B365-93B4911C3F22}"/>
                </a:ext>
              </a:extLst>
            </p:cNvPr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2">
              <a:extLst>
                <a:ext uri="{FF2B5EF4-FFF2-40B4-BE49-F238E27FC236}">
                  <a16:creationId xmlns:a16="http://schemas.microsoft.com/office/drawing/2014/main" id="{ADD81FC2-8DD3-4D44-ACF1-AB36A7D2516D}"/>
                </a:ext>
              </a:extLst>
            </p:cNvPr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3">
              <a:extLst>
                <a:ext uri="{FF2B5EF4-FFF2-40B4-BE49-F238E27FC236}">
                  <a16:creationId xmlns:a16="http://schemas.microsoft.com/office/drawing/2014/main" id="{9F35F622-3F9D-5D40-8BD3-630A69D3668B}"/>
                </a:ext>
              </a:extLst>
            </p:cNvPr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14">
            <a:extLst>
              <a:ext uri="{FF2B5EF4-FFF2-40B4-BE49-F238E27FC236}">
                <a16:creationId xmlns:a16="http://schemas.microsoft.com/office/drawing/2014/main" id="{39D36D9F-19BA-9B46-AC38-78CAFAAB259A}"/>
              </a:ext>
            </a:extLst>
          </p:cNvPr>
          <p:cNvSpPr txBox="1"/>
          <p:nvPr/>
        </p:nvSpPr>
        <p:spPr>
          <a:xfrm>
            <a:off x="390314" y="640059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11258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Semantics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808" y="477582"/>
            <a:ext cx="4399280" cy="52373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 marR="17780">
              <a:lnSpc>
                <a:spcPct val="102600"/>
              </a:lnSpc>
              <a:spcBef>
                <a:spcPts val="55"/>
              </a:spcBef>
            </a:pPr>
            <a:r>
              <a:rPr sz="1100" b="1" spc="-55" dirty="0">
                <a:cs typeface="Arial"/>
              </a:rPr>
              <a:t>End</a:t>
            </a:r>
            <a:r>
              <a:rPr sz="1100" b="1" spc="105" dirty="0">
                <a:cs typeface="Arial"/>
              </a:rPr>
              <a:t> </a:t>
            </a:r>
            <a:r>
              <a:rPr sz="1100" b="1" spc="-60" dirty="0">
                <a:cs typeface="Arial"/>
              </a:rPr>
              <a:t>semantics</a:t>
            </a:r>
            <a:r>
              <a:rPr sz="1100" b="1" spc="100" dirty="0">
                <a:cs typeface="Arial"/>
              </a:rPr>
              <a:t> </a:t>
            </a:r>
            <a:r>
              <a:rPr sz="1100" b="1" spc="-25" dirty="0">
                <a:cs typeface="Arial"/>
              </a:rPr>
              <a:t>(deletion</a:t>
            </a:r>
            <a:r>
              <a:rPr sz="1100" b="1" spc="105" dirty="0">
                <a:cs typeface="Arial"/>
              </a:rPr>
              <a:t> </a:t>
            </a:r>
            <a:r>
              <a:rPr sz="1100" b="1" spc="-20" dirty="0">
                <a:cs typeface="Arial"/>
              </a:rPr>
              <a:t>triggers/FK-constraints):</a:t>
            </a:r>
            <a:r>
              <a:rPr sz="1100" b="1" spc="235" dirty="0">
                <a:cs typeface="Arial"/>
              </a:rPr>
              <a:t> </a:t>
            </a:r>
            <a:r>
              <a:rPr lang="en-US" sz="1100" spc="-55" dirty="0">
                <a:cs typeface="Arial"/>
              </a:rPr>
              <a:t>S</a:t>
            </a:r>
            <a:r>
              <a:rPr sz="1100" spc="-55" dirty="0">
                <a:cs typeface="Arial"/>
              </a:rPr>
              <a:t>imilar</a:t>
            </a:r>
            <a:r>
              <a:rPr sz="1100" spc="100" dirty="0">
                <a:cs typeface="Arial"/>
              </a:rPr>
              <a:t> </a:t>
            </a:r>
            <a:r>
              <a:rPr sz="1100" dirty="0">
                <a:cs typeface="Arial"/>
              </a:rPr>
              <a:t>to</a:t>
            </a:r>
            <a:r>
              <a:rPr sz="1100" spc="105" dirty="0">
                <a:cs typeface="Arial"/>
              </a:rPr>
              <a:t> </a:t>
            </a:r>
            <a:r>
              <a:rPr lang="en-US" sz="1100" spc="105" dirty="0">
                <a:cs typeface="Arial"/>
              </a:rPr>
              <a:t>"</a:t>
            </a:r>
            <a:r>
              <a:rPr sz="1100" spc="-35" dirty="0">
                <a:cs typeface="Arial"/>
              </a:rPr>
              <a:t>datalog</a:t>
            </a:r>
            <a:r>
              <a:rPr lang="en-US" sz="1100" spc="-35" dirty="0">
                <a:cs typeface="Arial"/>
              </a:rPr>
              <a:t>"</a:t>
            </a:r>
            <a:r>
              <a:rPr sz="1100" spc="-35" dirty="0">
                <a:cs typeface="Arial"/>
              </a:rPr>
              <a:t> </a:t>
            </a:r>
            <a:r>
              <a:rPr sz="1100" spc="-290" dirty="0">
                <a:cs typeface="Arial"/>
              </a:rPr>
              <a:t> </a:t>
            </a:r>
            <a:r>
              <a:rPr sz="1100" spc="-35" dirty="0">
                <a:cs typeface="Arial"/>
              </a:rPr>
              <a:t>evaluation.</a:t>
            </a:r>
            <a:r>
              <a:rPr sz="1100" spc="-30" dirty="0">
                <a:cs typeface="Arial"/>
              </a:rPr>
              <a:t> Derive</a:t>
            </a:r>
            <a:r>
              <a:rPr sz="1100" spc="-25" dirty="0">
                <a:cs typeface="Arial"/>
              </a:rPr>
              <a:t> </a:t>
            </a:r>
            <a:r>
              <a:rPr sz="1100" spc="-35" dirty="0">
                <a:cs typeface="Arial"/>
              </a:rPr>
              <a:t>all</a:t>
            </a:r>
            <a:r>
              <a:rPr sz="1100" spc="-30" dirty="0">
                <a:cs typeface="Arial"/>
              </a:rPr>
              <a:t> </a:t>
            </a:r>
            <a:r>
              <a:rPr sz="1100" spc="-25" dirty="0">
                <a:cs typeface="Arial"/>
              </a:rPr>
              <a:t>delta </a:t>
            </a:r>
            <a:r>
              <a:rPr sz="1100" spc="-50" dirty="0">
                <a:cs typeface="Arial"/>
              </a:rPr>
              <a:t>tuples</a:t>
            </a:r>
            <a:r>
              <a:rPr sz="1100" spc="204" dirty="0">
                <a:cs typeface="Arial"/>
              </a:rPr>
              <a:t> </a:t>
            </a:r>
            <a:r>
              <a:rPr sz="1100" spc="-55" dirty="0">
                <a:cs typeface="Arial"/>
              </a:rPr>
              <a:t>and</a:t>
            </a:r>
            <a:r>
              <a:rPr sz="1100" spc="195" dirty="0">
                <a:cs typeface="Arial"/>
              </a:rPr>
              <a:t> </a:t>
            </a:r>
            <a:r>
              <a:rPr sz="1100" spc="-30" dirty="0">
                <a:cs typeface="Arial"/>
              </a:rPr>
              <a:t>delete</a:t>
            </a:r>
            <a:r>
              <a:rPr sz="1100" spc="245" dirty="0">
                <a:cs typeface="Arial"/>
              </a:rPr>
              <a:t> </a:t>
            </a:r>
            <a:r>
              <a:rPr sz="1100" spc="-15" dirty="0">
                <a:cs typeface="Arial"/>
              </a:rPr>
              <a:t>the </a:t>
            </a:r>
            <a:r>
              <a:rPr sz="1100" spc="-50" dirty="0">
                <a:cs typeface="Arial"/>
              </a:rPr>
              <a:t>regular</a:t>
            </a:r>
            <a:r>
              <a:rPr lang="en-US" sz="1100" spc="204" dirty="0">
                <a:cs typeface="Arial"/>
              </a:rPr>
              <a:t> </a:t>
            </a:r>
            <a:r>
              <a:rPr lang="en-US" sz="1100" spc="15" dirty="0">
                <a:solidFill>
                  <a:srgbClr val="FF0000"/>
                </a:solidFill>
                <a:cs typeface="Arial"/>
              </a:rPr>
              <a:t>only at</a:t>
            </a:r>
            <a:r>
              <a:rPr sz="1100" spc="15" dirty="0">
                <a:solidFill>
                  <a:srgbClr val="FF0000"/>
                </a:solidFill>
                <a:cs typeface="Arial"/>
              </a:rPr>
              <a:t> </a:t>
            </a:r>
            <a:r>
              <a:rPr sz="1100" spc="20" dirty="0">
                <a:solidFill>
                  <a:srgbClr val="FF0000"/>
                </a:solidFill>
                <a:cs typeface="Arial"/>
              </a:rPr>
              <a:t> </a:t>
            </a:r>
            <a:r>
              <a:rPr sz="1100" spc="-15" dirty="0">
                <a:solidFill>
                  <a:srgbClr val="FF0000"/>
                </a:solidFill>
                <a:cs typeface="Arial"/>
              </a:rPr>
              <a:t>the</a:t>
            </a:r>
            <a:r>
              <a:rPr sz="1100" spc="90" dirty="0">
                <a:solidFill>
                  <a:srgbClr val="FF0000"/>
                </a:solidFill>
                <a:cs typeface="Arial"/>
              </a:rPr>
              <a:t> </a:t>
            </a:r>
            <a:r>
              <a:rPr sz="1100" spc="-60" dirty="0">
                <a:solidFill>
                  <a:srgbClr val="FF0000"/>
                </a:solidFill>
                <a:cs typeface="Arial"/>
              </a:rPr>
              <a:t>end</a:t>
            </a:r>
            <a:r>
              <a:rPr sz="1100" spc="90" dirty="0">
                <a:solidFill>
                  <a:srgbClr val="FF0000"/>
                </a:solidFill>
                <a:cs typeface="Arial"/>
              </a:rPr>
              <a:t> </a:t>
            </a:r>
            <a:r>
              <a:rPr sz="1100" spc="-40" dirty="0">
                <a:solidFill>
                  <a:srgbClr val="FF0000"/>
                </a:solidFill>
                <a:cs typeface="Arial"/>
              </a:rPr>
              <a:t>of</a:t>
            </a:r>
            <a:r>
              <a:rPr sz="1100" spc="90" dirty="0">
                <a:solidFill>
                  <a:srgbClr val="FF0000"/>
                </a:solidFill>
                <a:cs typeface="Arial"/>
              </a:rPr>
              <a:t> </a:t>
            </a:r>
            <a:r>
              <a:rPr sz="1100" spc="-15" dirty="0">
                <a:solidFill>
                  <a:srgbClr val="FF0000"/>
                </a:solidFill>
                <a:cs typeface="Arial"/>
              </a:rPr>
              <a:t>the</a:t>
            </a:r>
            <a:r>
              <a:rPr sz="1100" spc="95" dirty="0">
                <a:solidFill>
                  <a:srgbClr val="FF0000"/>
                </a:solidFill>
                <a:cs typeface="Arial"/>
              </a:rPr>
              <a:t> </a:t>
            </a:r>
            <a:r>
              <a:rPr sz="1100" spc="-40" dirty="0">
                <a:solidFill>
                  <a:srgbClr val="FF0000"/>
                </a:solidFill>
                <a:cs typeface="Arial"/>
              </a:rPr>
              <a:t>evaluation</a:t>
            </a:r>
            <a:r>
              <a:rPr sz="1100" spc="90" dirty="0">
                <a:solidFill>
                  <a:srgbClr val="FF0000"/>
                </a:solidFill>
                <a:cs typeface="Arial"/>
              </a:rPr>
              <a:t> </a:t>
            </a:r>
            <a:r>
              <a:rPr sz="1100" spc="-90" dirty="0">
                <a:solidFill>
                  <a:srgbClr val="FF0000"/>
                </a:solidFill>
                <a:cs typeface="Arial"/>
              </a:rPr>
              <a:t>process</a:t>
            </a:r>
            <a:r>
              <a:rPr lang="en-US" sz="1100" spc="-90" dirty="0">
                <a:cs typeface="Arial"/>
              </a:rPr>
              <a:t>   (when no more rules can be fired)</a:t>
            </a:r>
            <a:endParaRPr sz="1100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2640999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03371"/>
              </p:ext>
            </p:extLst>
          </p:nvPr>
        </p:nvGraphicFramePr>
        <p:xfrm>
          <a:off x="274542" y="2736348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82224" y="2552436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66827"/>
              </p:ext>
            </p:extLst>
          </p:nvPr>
        </p:nvGraphicFramePr>
        <p:xfrm>
          <a:off x="994778" y="2647785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835823" y="2640999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985301"/>
              </p:ext>
            </p:extLst>
          </p:nvPr>
        </p:nvGraphicFramePr>
        <p:xfrm>
          <a:off x="1647951" y="2736348"/>
          <a:ext cx="59626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595911" y="2676229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84151" y="2788418"/>
            <a:ext cx="459105" cy="88900"/>
            <a:chOff x="2484151" y="2462758"/>
            <a:chExt cx="459105" cy="88900"/>
          </a:xfrm>
        </p:grpSpPr>
        <p:sp>
          <p:nvSpPr>
            <p:cNvPr id="23" name="object 23"/>
            <p:cNvSpPr/>
            <p:nvPr/>
          </p:nvSpPr>
          <p:spPr>
            <a:xfrm>
              <a:off x="2486685" y="246529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0" y="0"/>
                  </a:moveTo>
                  <a:lnTo>
                    <a:pt x="4551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85421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23191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511939" y="2767939"/>
            <a:ext cx="4025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0" dirty="0">
                <a:latin typeface="Tahoma"/>
                <a:cs typeface="Tahoma"/>
              </a:rPr>
              <a:t>citing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cited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08237" y="2789688"/>
            <a:ext cx="534035" cy="88900"/>
            <a:chOff x="2408237" y="2464028"/>
            <a:chExt cx="534035" cy="88900"/>
          </a:xfrm>
        </p:grpSpPr>
        <p:sp>
          <p:nvSpPr>
            <p:cNvPr id="28" name="object 28"/>
            <p:cNvSpPr/>
            <p:nvPr/>
          </p:nvSpPr>
          <p:spPr>
            <a:xfrm>
              <a:off x="2940570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08237" y="2551328"/>
              <a:ext cx="534035" cy="0"/>
            </a:xfrm>
            <a:custGeom>
              <a:avLst/>
              <a:gdLst/>
              <a:ahLst/>
              <a:cxnLst/>
              <a:rect l="l" t="t" r="r" b="b"/>
              <a:pathLst>
                <a:path w="534035">
                  <a:moveTo>
                    <a:pt x="0" y="0"/>
                  </a:moveTo>
                  <a:lnTo>
                    <a:pt x="533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212338" y="2676229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196043" y="2788418"/>
            <a:ext cx="334645" cy="88900"/>
            <a:chOff x="3196043" y="2462758"/>
            <a:chExt cx="334645" cy="88900"/>
          </a:xfrm>
        </p:grpSpPr>
        <p:sp>
          <p:nvSpPr>
            <p:cNvPr id="32" name="object 32"/>
            <p:cNvSpPr/>
            <p:nvPr/>
          </p:nvSpPr>
          <p:spPr>
            <a:xfrm>
              <a:off x="3198577" y="2465292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97313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61385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23831" y="2767939"/>
            <a:ext cx="27813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75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pid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120129" y="2789688"/>
            <a:ext cx="409575" cy="88900"/>
            <a:chOff x="3120129" y="2464028"/>
            <a:chExt cx="409575" cy="88900"/>
          </a:xfrm>
        </p:grpSpPr>
        <p:sp>
          <p:nvSpPr>
            <p:cNvPr id="37" name="object 37"/>
            <p:cNvSpPr/>
            <p:nvPr/>
          </p:nvSpPr>
          <p:spPr>
            <a:xfrm>
              <a:off x="3527964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20129" y="2551328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020064" y="2676229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939800" y="2788418"/>
            <a:ext cx="363220" cy="88900"/>
            <a:chOff x="3939800" y="2462758"/>
            <a:chExt cx="363220" cy="88900"/>
          </a:xfrm>
        </p:grpSpPr>
        <p:sp>
          <p:nvSpPr>
            <p:cNvPr id="41" name="object 41"/>
            <p:cNvSpPr/>
            <p:nvPr/>
          </p:nvSpPr>
          <p:spPr>
            <a:xfrm>
              <a:off x="3942340" y="2465292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9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41070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07649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967594" y="2767939"/>
            <a:ext cx="30607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5" dirty="0">
                <a:latin typeface="Tahoma"/>
                <a:cs typeface="Tahoma"/>
              </a:rPr>
              <a:t>pid</a:t>
            </a:r>
            <a:r>
              <a:rPr sz="550" spc="370" dirty="0">
                <a:latin typeface="Tahoma"/>
                <a:cs typeface="Tahoma"/>
              </a:rPr>
              <a:t> </a:t>
            </a:r>
            <a:r>
              <a:rPr sz="550" spc="-5" dirty="0">
                <a:latin typeface="Tahoma"/>
                <a:cs typeface="Tahoma"/>
              </a:rPr>
              <a:t>title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863892" y="2789688"/>
            <a:ext cx="437515" cy="88900"/>
            <a:chOff x="3863892" y="2464028"/>
            <a:chExt cx="437515" cy="88900"/>
          </a:xfrm>
        </p:grpSpPr>
        <p:sp>
          <p:nvSpPr>
            <p:cNvPr id="46" name="object 46"/>
            <p:cNvSpPr/>
            <p:nvPr/>
          </p:nvSpPr>
          <p:spPr>
            <a:xfrm>
              <a:off x="4300010" y="2464028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63892" y="2551328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41140" y="2940122"/>
            <a:ext cx="781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05" dirty="0">
                <a:latin typeface="Tahoma"/>
                <a:cs typeface="Tahoma"/>
              </a:rPr>
              <a:t>∆</a:t>
            </a:r>
            <a:endParaRPr sz="5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93858" y="2968588"/>
            <a:ext cx="143510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" spc="35" dirty="0">
                <a:latin typeface="PMingLiU"/>
                <a:cs typeface="PMingLiU"/>
              </a:rPr>
              <a:t>Grant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75805" y="3124035"/>
            <a:ext cx="527050" cy="86360"/>
          </a:xfrm>
          <a:custGeom>
            <a:avLst/>
            <a:gdLst/>
            <a:ahLst/>
            <a:cxnLst/>
            <a:rect l="l" t="t" r="r" b="b"/>
            <a:pathLst>
              <a:path w="527050" h="86360">
                <a:moveTo>
                  <a:pt x="142328" y="0"/>
                </a:moveTo>
                <a:lnTo>
                  <a:pt x="0" y="0"/>
                </a:lnTo>
                <a:lnTo>
                  <a:pt x="0" y="86042"/>
                </a:lnTo>
                <a:lnTo>
                  <a:pt x="142328" y="86042"/>
                </a:lnTo>
                <a:lnTo>
                  <a:pt x="142328" y="0"/>
                </a:lnTo>
                <a:close/>
              </a:path>
              <a:path w="527050" h="86360">
                <a:moveTo>
                  <a:pt x="293700" y="0"/>
                </a:moveTo>
                <a:lnTo>
                  <a:pt x="144856" y="0"/>
                </a:lnTo>
                <a:lnTo>
                  <a:pt x="144856" y="86042"/>
                </a:lnTo>
                <a:lnTo>
                  <a:pt x="293700" y="86042"/>
                </a:lnTo>
                <a:lnTo>
                  <a:pt x="293700" y="0"/>
                </a:lnTo>
                <a:close/>
              </a:path>
              <a:path w="527050" h="86360">
                <a:moveTo>
                  <a:pt x="527050" y="0"/>
                </a:moveTo>
                <a:lnTo>
                  <a:pt x="296227" y="0"/>
                </a:lnTo>
                <a:lnTo>
                  <a:pt x="296227" y="86042"/>
                </a:lnTo>
                <a:lnTo>
                  <a:pt x="527050" y="86042"/>
                </a:lnTo>
                <a:lnTo>
                  <a:pt x="52705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1" name="object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37360"/>
              </p:ext>
            </p:extLst>
          </p:nvPr>
        </p:nvGraphicFramePr>
        <p:xfrm>
          <a:off x="274542" y="3035471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1072470" y="2984839"/>
            <a:ext cx="3409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AuthGrant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23340" y="3087535"/>
            <a:ext cx="319405" cy="88900"/>
            <a:chOff x="1123340" y="2962605"/>
            <a:chExt cx="319405" cy="88900"/>
          </a:xfrm>
        </p:grpSpPr>
        <p:sp>
          <p:nvSpPr>
            <p:cNvPr id="54" name="object 54"/>
            <p:cNvSpPr/>
            <p:nvPr/>
          </p:nvSpPr>
          <p:spPr>
            <a:xfrm>
              <a:off x="1125880" y="2965138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0" y="0"/>
                  </a:moveTo>
                  <a:lnTo>
                    <a:pt x="3154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24610" y="2963875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88688" y="2963875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151134" y="3067055"/>
            <a:ext cx="2628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fid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047432" y="3088805"/>
            <a:ext cx="394335" cy="88900"/>
            <a:chOff x="1047432" y="2963875"/>
            <a:chExt cx="394335" cy="88900"/>
          </a:xfrm>
        </p:grpSpPr>
        <p:sp>
          <p:nvSpPr>
            <p:cNvPr id="59" name="object 59"/>
            <p:cNvSpPr/>
            <p:nvPr/>
          </p:nvSpPr>
          <p:spPr>
            <a:xfrm>
              <a:off x="1440059" y="2963875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47432" y="3051175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0" y="0"/>
                  </a:moveTo>
                  <a:lnTo>
                    <a:pt x="3938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811540" y="2905324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0" baseline="5555" dirty="0">
                <a:latin typeface="Tahoma"/>
                <a:cs typeface="Tahoma"/>
              </a:rPr>
              <a:t>∆</a:t>
            </a:r>
            <a:r>
              <a:rPr sz="350" spc="40" dirty="0">
                <a:latin typeface="PMingLiU"/>
                <a:cs typeface="PMingLiU"/>
              </a:rPr>
              <a:t>Author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657870" y="3079750"/>
            <a:ext cx="578485" cy="174625"/>
          </a:xfrm>
          <a:custGeom>
            <a:avLst/>
            <a:gdLst/>
            <a:ahLst/>
            <a:cxnLst/>
            <a:rect l="l" t="t" r="r" b="b"/>
            <a:pathLst>
              <a:path w="578485" h="174625">
                <a:moveTo>
                  <a:pt x="142328" y="88569"/>
                </a:moveTo>
                <a:lnTo>
                  <a:pt x="0" y="88569"/>
                </a:lnTo>
                <a:lnTo>
                  <a:pt x="0" y="174612"/>
                </a:lnTo>
                <a:lnTo>
                  <a:pt x="142328" y="174612"/>
                </a:lnTo>
                <a:lnTo>
                  <a:pt x="142328" y="88569"/>
                </a:lnTo>
                <a:close/>
              </a:path>
              <a:path w="578485" h="174625">
                <a:moveTo>
                  <a:pt x="142328" y="0"/>
                </a:moveTo>
                <a:lnTo>
                  <a:pt x="0" y="0"/>
                </a:lnTo>
                <a:lnTo>
                  <a:pt x="0" y="86042"/>
                </a:lnTo>
                <a:lnTo>
                  <a:pt x="142328" y="86042"/>
                </a:lnTo>
                <a:lnTo>
                  <a:pt x="142328" y="0"/>
                </a:lnTo>
                <a:close/>
              </a:path>
              <a:path w="57848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612"/>
                </a:lnTo>
                <a:lnTo>
                  <a:pt x="306412" y="174612"/>
                </a:lnTo>
                <a:lnTo>
                  <a:pt x="306412" y="88569"/>
                </a:lnTo>
                <a:close/>
              </a:path>
              <a:path w="578485" h="174625">
                <a:moveTo>
                  <a:pt x="306412" y="0"/>
                </a:moveTo>
                <a:lnTo>
                  <a:pt x="144868" y="0"/>
                </a:lnTo>
                <a:lnTo>
                  <a:pt x="144868" y="86042"/>
                </a:lnTo>
                <a:lnTo>
                  <a:pt x="306412" y="86042"/>
                </a:lnTo>
                <a:lnTo>
                  <a:pt x="306412" y="0"/>
                </a:lnTo>
                <a:close/>
              </a:path>
              <a:path w="578485" h="174625">
                <a:moveTo>
                  <a:pt x="578040" y="88569"/>
                </a:moveTo>
                <a:lnTo>
                  <a:pt x="308940" y="88569"/>
                </a:lnTo>
                <a:lnTo>
                  <a:pt x="308940" y="174612"/>
                </a:lnTo>
                <a:lnTo>
                  <a:pt x="578040" y="174612"/>
                </a:lnTo>
                <a:lnTo>
                  <a:pt x="578040" y="88569"/>
                </a:lnTo>
                <a:close/>
              </a:path>
              <a:path w="578485" h="174625">
                <a:moveTo>
                  <a:pt x="578040" y="0"/>
                </a:moveTo>
                <a:lnTo>
                  <a:pt x="308940" y="0"/>
                </a:lnTo>
                <a:lnTo>
                  <a:pt x="308940" y="86042"/>
                </a:lnTo>
                <a:lnTo>
                  <a:pt x="578040" y="86042"/>
                </a:lnTo>
                <a:lnTo>
                  <a:pt x="578040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3" name="object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76010"/>
              </p:ext>
            </p:extLst>
          </p:nvPr>
        </p:nvGraphicFramePr>
        <p:xfrm>
          <a:off x="1656607" y="2991186"/>
          <a:ext cx="5784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" name="object 64"/>
          <p:cNvSpPr txBox="1"/>
          <p:nvPr/>
        </p:nvSpPr>
        <p:spPr>
          <a:xfrm>
            <a:off x="2587339" y="2940122"/>
            <a:ext cx="781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05" dirty="0">
                <a:latin typeface="Tahoma"/>
                <a:cs typeface="Tahoma"/>
              </a:rPr>
              <a:t>∆</a:t>
            </a:r>
            <a:endParaRPr sz="5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640063" y="2968588"/>
            <a:ext cx="120014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" spc="45" dirty="0">
                <a:latin typeface="PMingLiU"/>
                <a:cs typeface="PMingLiU"/>
              </a:rPr>
              <a:t>Cite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90051" y="3124035"/>
            <a:ext cx="567690" cy="86360"/>
          </a:xfrm>
          <a:custGeom>
            <a:avLst/>
            <a:gdLst/>
            <a:ahLst/>
            <a:cxnLst/>
            <a:rect l="l" t="t" r="r" b="b"/>
            <a:pathLst>
              <a:path w="567689" h="86360">
                <a:moveTo>
                  <a:pt x="112280" y="0"/>
                </a:moveTo>
                <a:lnTo>
                  <a:pt x="0" y="0"/>
                </a:lnTo>
                <a:lnTo>
                  <a:pt x="0" y="86042"/>
                </a:lnTo>
                <a:lnTo>
                  <a:pt x="112280" y="86042"/>
                </a:lnTo>
                <a:lnTo>
                  <a:pt x="112280" y="0"/>
                </a:lnTo>
                <a:close/>
              </a:path>
              <a:path w="567689" h="86360">
                <a:moveTo>
                  <a:pt x="350050" y="0"/>
                </a:moveTo>
                <a:lnTo>
                  <a:pt x="114808" y="0"/>
                </a:lnTo>
                <a:lnTo>
                  <a:pt x="114808" y="86042"/>
                </a:lnTo>
                <a:lnTo>
                  <a:pt x="350050" y="86042"/>
                </a:lnTo>
                <a:lnTo>
                  <a:pt x="350050" y="0"/>
                </a:lnTo>
                <a:close/>
              </a:path>
              <a:path w="567689" h="86360">
                <a:moveTo>
                  <a:pt x="567436" y="0"/>
                </a:moveTo>
                <a:lnTo>
                  <a:pt x="352590" y="0"/>
                </a:lnTo>
                <a:lnTo>
                  <a:pt x="352590" y="86042"/>
                </a:lnTo>
                <a:lnTo>
                  <a:pt x="567436" y="86042"/>
                </a:lnTo>
                <a:lnTo>
                  <a:pt x="567436" y="0"/>
                </a:lnTo>
                <a:close/>
              </a:path>
            </a:pathLst>
          </a:custGeom>
          <a:solidFill>
            <a:srgbClr val="FBB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7" name="object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96401"/>
              </p:ext>
            </p:extLst>
          </p:nvPr>
        </p:nvGraphicFramePr>
        <p:xfrm>
          <a:off x="2388787" y="3035471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object 68"/>
          <p:cNvSpPr txBox="1"/>
          <p:nvPr/>
        </p:nvSpPr>
        <p:spPr>
          <a:xfrm>
            <a:off x="3188061" y="2905324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7" baseline="5555" dirty="0">
                <a:latin typeface="Tahoma"/>
                <a:cs typeface="Tahoma"/>
              </a:rPr>
              <a:t>∆</a:t>
            </a:r>
            <a:r>
              <a:rPr sz="350" spc="45" dirty="0">
                <a:latin typeface="PMingLiU"/>
                <a:cs typeface="PMingLiU"/>
              </a:rPr>
              <a:t>Writes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086912" y="3079750"/>
            <a:ext cx="473075" cy="174625"/>
          </a:xfrm>
          <a:custGeom>
            <a:avLst/>
            <a:gdLst/>
            <a:ahLst/>
            <a:cxnLst/>
            <a:rect l="l" t="t" r="r" b="b"/>
            <a:pathLst>
              <a:path w="473075" h="174625">
                <a:moveTo>
                  <a:pt x="142341" y="88569"/>
                </a:moveTo>
                <a:lnTo>
                  <a:pt x="0" y="88569"/>
                </a:lnTo>
                <a:lnTo>
                  <a:pt x="0" y="174612"/>
                </a:lnTo>
                <a:lnTo>
                  <a:pt x="142341" y="174612"/>
                </a:lnTo>
                <a:lnTo>
                  <a:pt x="142341" y="88569"/>
                </a:lnTo>
                <a:close/>
              </a:path>
              <a:path w="473075" h="174625">
                <a:moveTo>
                  <a:pt x="142341" y="0"/>
                </a:moveTo>
                <a:lnTo>
                  <a:pt x="0" y="0"/>
                </a:lnTo>
                <a:lnTo>
                  <a:pt x="0" y="86042"/>
                </a:lnTo>
                <a:lnTo>
                  <a:pt x="142341" y="86042"/>
                </a:lnTo>
                <a:lnTo>
                  <a:pt x="142341" y="0"/>
                </a:lnTo>
                <a:close/>
              </a:path>
              <a:path w="47307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612"/>
                </a:lnTo>
                <a:lnTo>
                  <a:pt x="306412" y="174612"/>
                </a:lnTo>
                <a:lnTo>
                  <a:pt x="306412" y="88569"/>
                </a:lnTo>
                <a:close/>
              </a:path>
              <a:path w="473075" h="174625">
                <a:moveTo>
                  <a:pt x="306412" y="0"/>
                </a:moveTo>
                <a:lnTo>
                  <a:pt x="144868" y="0"/>
                </a:lnTo>
                <a:lnTo>
                  <a:pt x="144868" y="86042"/>
                </a:lnTo>
                <a:lnTo>
                  <a:pt x="306412" y="86042"/>
                </a:lnTo>
                <a:lnTo>
                  <a:pt x="306412" y="0"/>
                </a:lnTo>
                <a:close/>
              </a:path>
              <a:path w="473075" h="174625">
                <a:moveTo>
                  <a:pt x="472986" y="88569"/>
                </a:moveTo>
                <a:lnTo>
                  <a:pt x="308940" y="88569"/>
                </a:lnTo>
                <a:lnTo>
                  <a:pt x="308940" y="174612"/>
                </a:lnTo>
                <a:lnTo>
                  <a:pt x="472986" y="174612"/>
                </a:lnTo>
                <a:lnTo>
                  <a:pt x="472986" y="88569"/>
                </a:lnTo>
                <a:close/>
              </a:path>
              <a:path w="473075" h="174625">
                <a:moveTo>
                  <a:pt x="472986" y="0"/>
                </a:moveTo>
                <a:lnTo>
                  <a:pt x="308940" y="0"/>
                </a:lnTo>
                <a:lnTo>
                  <a:pt x="308940" y="86042"/>
                </a:lnTo>
                <a:lnTo>
                  <a:pt x="472986" y="86042"/>
                </a:lnTo>
                <a:lnTo>
                  <a:pt x="472986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63124"/>
              </p:ext>
            </p:extLst>
          </p:nvPr>
        </p:nvGraphicFramePr>
        <p:xfrm>
          <a:off x="3085655" y="2991186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object 71"/>
          <p:cNvSpPr txBox="1"/>
          <p:nvPr/>
        </p:nvSpPr>
        <p:spPr>
          <a:xfrm>
            <a:off x="3981253" y="2905324"/>
            <a:ext cx="2000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Pub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830675" y="3079750"/>
            <a:ext cx="501650" cy="174625"/>
          </a:xfrm>
          <a:custGeom>
            <a:avLst/>
            <a:gdLst/>
            <a:ahLst/>
            <a:cxnLst/>
            <a:rect l="l" t="t" r="r" b="b"/>
            <a:pathLst>
              <a:path w="501650" h="174625">
                <a:moveTo>
                  <a:pt x="142341" y="88569"/>
                </a:moveTo>
                <a:lnTo>
                  <a:pt x="0" y="88569"/>
                </a:lnTo>
                <a:lnTo>
                  <a:pt x="0" y="174612"/>
                </a:lnTo>
                <a:lnTo>
                  <a:pt x="142341" y="174612"/>
                </a:lnTo>
                <a:lnTo>
                  <a:pt x="142341" y="88569"/>
                </a:lnTo>
                <a:close/>
              </a:path>
              <a:path w="501650" h="174625">
                <a:moveTo>
                  <a:pt x="142341" y="0"/>
                </a:moveTo>
                <a:lnTo>
                  <a:pt x="0" y="0"/>
                </a:lnTo>
                <a:lnTo>
                  <a:pt x="0" y="86042"/>
                </a:lnTo>
                <a:lnTo>
                  <a:pt x="142341" y="86042"/>
                </a:lnTo>
                <a:lnTo>
                  <a:pt x="142341" y="0"/>
                </a:lnTo>
                <a:close/>
              </a:path>
              <a:path w="501650" h="174625">
                <a:moveTo>
                  <a:pt x="308914" y="88569"/>
                </a:moveTo>
                <a:lnTo>
                  <a:pt x="144868" y="88569"/>
                </a:lnTo>
                <a:lnTo>
                  <a:pt x="144868" y="174612"/>
                </a:lnTo>
                <a:lnTo>
                  <a:pt x="308914" y="174612"/>
                </a:lnTo>
                <a:lnTo>
                  <a:pt x="308914" y="88569"/>
                </a:lnTo>
                <a:close/>
              </a:path>
              <a:path w="501650" h="174625">
                <a:moveTo>
                  <a:pt x="308914" y="0"/>
                </a:moveTo>
                <a:lnTo>
                  <a:pt x="144868" y="0"/>
                </a:lnTo>
                <a:lnTo>
                  <a:pt x="144868" y="86042"/>
                </a:lnTo>
                <a:lnTo>
                  <a:pt x="308914" y="86042"/>
                </a:lnTo>
                <a:lnTo>
                  <a:pt x="308914" y="0"/>
                </a:lnTo>
                <a:close/>
              </a:path>
              <a:path w="501650" h="174625">
                <a:moveTo>
                  <a:pt x="501281" y="88569"/>
                </a:moveTo>
                <a:lnTo>
                  <a:pt x="311442" y="88569"/>
                </a:lnTo>
                <a:lnTo>
                  <a:pt x="311442" y="174612"/>
                </a:lnTo>
                <a:lnTo>
                  <a:pt x="501281" y="174612"/>
                </a:lnTo>
                <a:lnTo>
                  <a:pt x="501281" y="88569"/>
                </a:lnTo>
                <a:close/>
              </a:path>
              <a:path w="501650" h="174625">
                <a:moveTo>
                  <a:pt x="501281" y="0"/>
                </a:moveTo>
                <a:lnTo>
                  <a:pt x="311442" y="0"/>
                </a:lnTo>
                <a:lnTo>
                  <a:pt x="311442" y="86042"/>
                </a:lnTo>
                <a:lnTo>
                  <a:pt x="501281" y="86042"/>
                </a:lnTo>
                <a:lnTo>
                  <a:pt x="501281" y="0"/>
                </a:lnTo>
                <a:close/>
              </a:path>
            </a:pathLst>
          </a:custGeom>
          <a:solidFill>
            <a:srgbClr val="E5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3" name="object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62368"/>
              </p:ext>
            </p:extLst>
          </p:nvPr>
        </p:nvGraphicFramePr>
        <p:xfrm>
          <a:off x="3829418" y="2991186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" name="Right Arrow 81">
            <a:extLst>
              <a:ext uri="{FF2B5EF4-FFF2-40B4-BE49-F238E27FC236}">
                <a16:creationId xmlns:a16="http://schemas.microsoft.com/office/drawing/2014/main" id="{43879FFF-EBE1-FA4C-A042-058CD8357447}"/>
              </a:ext>
            </a:extLst>
          </p:cNvPr>
          <p:cNvSpPr/>
          <p:nvPr/>
        </p:nvSpPr>
        <p:spPr>
          <a:xfrm>
            <a:off x="171646" y="3149600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AED7FF1E-C25A-9B4F-9B36-297635EE2788}"/>
              </a:ext>
            </a:extLst>
          </p:cNvPr>
          <p:cNvSpPr/>
          <p:nvPr/>
        </p:nvSpPr>
        <p:spPr>
          <a:xfrm>
            <a:off x="125596" y="2403551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bject 17">
            <a:extLst>
              <a:ext uri="{FF2B5EF4-FFF2-40B4-BE49-F238E27FC236}">
                <a16:creationId xmlns:a16="http://schemas.microsoft.com/office/drawing/2014/main" id="{23B4EFAC-6A2D-A546-AE9C-C5F3208EFD33}"/>
              </a:ext>
            </a:extLst>
          </p:cNvPr>
          <p:cNvSpPr txBox="1"/>
          <p:nvPr/>
        </p:nvSpPr>
        <p:spPr>
          <a:xfrm>
            <a:off x="19050" y="2125565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solidFill>
                  <a:srgbClr val="FF0000"/>
                </a:solidFill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86" name="object 18">
            <a:extLst>
              <a:ext uri="{FF2B5EF4-FFF2-40B4-BE49-F238E27FC236}">
                <a16:creationId xmlns:a16="http://schemas.microsoft.com/office/drawing/2014/main" id="{0831D4F0-0E66-9149-97D3-6E318EB2C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11715"/>
              </p:ext>
            </p:extLst>
          </p:nvPr>
        </p:nvGraphicFramePr>
        <p:xfrm>
          <a:off x="239786" y="2220914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" name="object 19">
            <a:extLst>
              <a:ext uri="{FF2B5EF4-FFF2-40B4-BE49-F238E27FC236}">
                <a16:creationId xmlns:a16="http://schemas.microsoft.com/office/drawing/2014/main" id="{8874C37D-0FE3-3040-BC13-CC155E18EC5B}"/>
              </a:ext>
            </a:extLst>
          </p:cNvPr>
          <p:cNvSpPr txBox="1"/>
          <p:nvPr/>
        </p:nvSpPr>
        <p:spPr>
          <a:xfrm>
            <a:off x="656406" y="2081280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88" name="object 20">
            <a:extLst>
              <a:ext uri="{FF2B5EF4-FFF2-40B4-BE49-F238E27FC236}">
                <a16:creationId xmlns:a16="http://schemas.microsoft.com/office/drawing/2014/main" id="{D4F3E5AE-F275-074B-93D3-621F69FE0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67161"/>
              </p:ext>
            </p:extLst>
          </p:nvPr>
        </p:nvGraphicFramePr>
        <p:xfrm>
          <a:off x="960022" y="2176629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" name="object 21">
            <a:extLst>
              <a:ext uri="{FF2B5EF4-FFF2-40B4-BE49-F238E27FC236}">
                <a16:creationId xmlns:a16="http://schemas.microsoft.com/office/drawing/2014/main" id="{F8F5CF98-F02D-E04C-8846-2FAC8E84E327}"/>
              </a:ext>
            </a:extLst>
          </p:cNvPr>
          <p:cNvSpPr txBox="1"/>
          <p:nvPr/>
        </p:nvSpPr>
        <p:spPr>
          <a:xfrm>
            <a:off x="1410005" y="208128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90" name="object 22">
            <a:extLst>
              <a:ext uri="{FF2B5EF4-FFF2-40B4-BE49-F238E27FC236}">
                <a16:creationId xmlns:a16="http://schemas.microsoft.com/office/drawing/2014/main" id="{48DE3C65-7F4B-D040-9A63-0E5B7C78D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55653"/>
              </p:ext>
            </p:extLst>
          </p:nvPr>
        </p:nvGraphicFramePr>
        <p:xfrm>
          <a:off x="1613195" y="2176629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" name="object 23">
            <a:extLst>
              <a:ext uri="{FF2B5EF4-FFF2-40B4-BE49-F238E27FC236}">
                <a16:creationId xmlns:a16="http://schemas.microsoft.com/office/drawing/2014/main" id="{F40D3D7F-918E-5449-AC40-75148FD5F7AA}"/>
              </a:ext>
            </a:extLst>
          </p:cNvPr>
          <p:cNvSpPr txBox="1"/>
          <p:nvPr/>
        </p:nvSpPr>
        <p:spPr>
          <a:xfrm>
            <a:off x="2561155" y="2169843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92" name="object 24">
            <a:extLst>
              <a:ext uri="{FF2B5EF4-FFF2-40B4-BE49-F238E27FC236}">
                <a16:creationId xmlns:a16="http://schemas.microsoft.com/office/drawing/2014/main" id="{C8B1C30E-DD66-3241-A18D-9D54CDF69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81382"/>
              </p:ext>
            </p:extLst>
          </p:nvPr>
        </p:nvGraphicFramePr>
        <p:xfrm>
          <a:off x="2354031" y="2265192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3" name="object 25">
            <a:extLst>
              <a:ext uri="{FF2B5EF4-FFF2-40B4-BE49-F238E27FC236}">
                <a16:creationId xmlns:a16="http://schemas.microsoft.com/office/drawing/2014/main" id="{D5EE5267-4E38-8D43-849B-7C91D5249541}"/>
              </a:ext>
            </a:extLst>
          </p:cNvPr>
          <p:cNvSpPr txBox="1"/>
          <p:nvPr/>
        </p:nvSpPr>
        <p:spPr>
          <a:xfrm>
            <a:off x="2786520" y="2125565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94" name="object 26">
            <a:extLst>
              <a:ext uri="{FF2B5EF4-FFF2-40B4-BE49-F238E27FC236}">
                <a16:creationId xmlns:a16="http://schemas.microsoft.com/office/drawing/2014/main" id="{0F93D9B6-7142-BC49-9E31-3BA0E99BD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83384"/>
              </p:ext>
            </p:extLst>
          </p:nvPr>
        </p:nvGraphicFramePr>
        <p:xfrm>
          <a:off x="3050899" y="2220914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" name="object 27">
            <a:extLst>
              <a:ext uri="{FF2B5EF4-FFF2-40B4-BE49-F238E27FC236}">
                <a16:creationId xmlns:a16="http://schemas.microsoft.com/office/drawing/2014/main" id="{677AC47A-7420-AB47-AF6E-02C26975C2B9}"/>
              </a:ext>
            </a:extLst>
          </p:cNvPr>
          <p:cNvSpPr txBox="1"/>
          <p:nvPr/>
        </p:nvSpPr>
        <p:spPr>
          <a:xfrm>
            <a:off x="3594246" y="2125565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96" name="object 28">
            <a:extLst>
              <a:ext uri="{FF2B5EF4-FFF2-40B4-BE49-F238E27FC236}">
                <a16:creationId xmlns:a16="http://schemas.microsoft.com/office/drawing/2014/main" id="{9C0AFA1E-0106-2D4D-A47C-E5B730B6F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88839"/>
              </p:ext>
            </p:extLst>
          </p:nvPr>
        </p:nvGraphicFramePr>
        <p:xfrm>
          <a:off x="3794662" y="2220914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15A3B5B-61FB-5949-8247-0D2AF33D7CB6}"/>
              </a:ext>
            </a:extLst>
          </p:cNvPr>
          <p:cNvCxnSpPr>
            <a:cxnSpLocks/>
          </p:cNvCxnSpPr>
          <p:nvPr/>
        </p:nvCxnSpPr>
        <p:spPr>
          <a:xfrm flipV="1">
            <a:off x="95300" y="2540272"/>
            <a:ext cx="4425010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Arrow 101">
            <a:extLst>
              <a:ext uri="{FF2B5EF4-FFF2-40B4-BE49-F238E27FC236}">
                <a16:creationId xmlns:a16="http://schemas.microsoft.com/office/drawing/2014/main" id="{9F89D69E-BB8C-EB4A-8947-885220A8E499}"/>
              </a:ext>
            </a:extLst>
          </p:cNvPr>
          <p:cNvSpPr/>
          <p:nvPr/>
        </p:nvSpPr>
        <p:spPr>
          <a:xfrm>
            <a:off x="853488" y="2377986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DA621D47-AAD9-444E-9DB0-F71EF4F38C19}"/>
              </a:ext>
            </a:extLst>
          </p:cNvPr>
          <p:cNvSpPr/>
          <p:nvPr/>
        </p:nvSpPr>
        <p:spPr>
          <a:xfrm>
            <a:off x="864952" y="2492375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>
            <a:extLst>
              <a:ext uri="{FF2B5EF4-FFF2-40B4-BE49-F238E27FC236}">
                <a16:creationId xmlns:a16="http://schemas.microsoft.com/office/drawing/2014/main" id="{FEDA6C0A-B50D-D74A-822E-0E553FCCF52B}"/>
              </a:ext>
            </a:extLst>
          </p:cNvPr>
          <p:cNvSpPr/>
          <p:nvPr/>
        </p:nvSpPr>
        <p:spPr>
          <a:xfrm>
            <a:off x="1550752" y="310197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>
            <a:extLst>
              <a:ext uri="{FF2B5EF4-FFF2-40B4-BE49-F238E27FC236}">
                <a16:creationId xmlns:a16="http://schemas.microsoft.com/office/drawing/2014/main" id="{5C6B0B47-A9EC-7945-A03C-1F0C976033E2}"/>
              </a:ext>
            </a:extLst>
          </p:cNvPr>
          <p:cNvSpPr/>
          <p:nvPr/>
        </p:nvSpPr>
        <p:spPr>
          <a:xfrm>
            <a:off x="1543050" y="320324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Arrow 105">
            <a:extLst>
              <a:ext uri="{FF2B5EF4-FFF2-40B4-BE49-F238E27FC236}">
                <a16:creationId xmlns:a16="http://schemas.microsoft.com/office/drawing/2014/main" id="{3BB10A17-A358-F548-B37D-C22C9B5FAEDD}"/>
              </a:ext>
            </a:extLst>
          </p:cNvPr>
          <p:cNvSpPr/>
          <p:nvPr/>
        </p:nvSpPr>
        <p:spPr>
          <a:xfrm>
            <a:off x="2987088" y="2326856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>
            <a:extLst>
              <a:ext uri="{FF2B5EF4-FFF2-40B4-BE49-F238E27FC236}">
                <a16:creationId xmlns:a16="http://schemas.microsoft.com/office/drawing/2014/main" id="{4626C910-A24F-A84E-928D-31AB082A6C39}"/>
              </a:ext>
            </a:extLst>
          </p:cNvPr>
          <p:cNvSpPr/>
          <p:nvPr/>
        </p:nvSpPr>
        <p:spPr>
          <a:xfrm>
            <a:off x="2998552" y="2441245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FE86A2AD-BE51-E947-8DDE-7DC193B3D5EE}"/>
              </a:ext>
            </a:extLst>
          </p:cNvPr>
          <p:cNvSpPr/>
          <p:nvPr/>
        </p:nvSpPr>
        <p:spPr>
          <a:xfrm>
            <a:off x="3676650" y="2326856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Arrow 108">
            <a:extLst>
              <a:ext uri="{FF2B5EF4-FFF2-40B4-BE49-F238E27FC236}">
                <a16:creationId xmlns:a16="http://schemas.microsoft.com/office/drawing/2014/main" id="{A462FD38-72A2-424C-82CC-A9DF8CA29A55}"/>
              </a:ext>
            </a:extLst>
          </p:cNvPr>
          <p:cNvSpPr/>
          <p:nvPr/>
        </p:nvSpPr>
        <p:spPr>
          <a:xfrm>
            <a:off x="3688114" y="2441245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>
            <a:extLst>
              <a:ext uri="{FF2B5EF4-FFF2-40B4-BE49-F238E27FC236}">
                <a16:creationId xmlns:a16="http://schemas.microsoft.com/office/drawing/2014/main" id="{267C5B1A-765C-6D4C-9B03-46A6B7E3396A}"/>
              </a:ext>
            </a:extLst>
          </p:cNvPr>
          <p:cNvSpPr/>
          <p:nvPr/>
        </p:nvSpPr>
        <p:spPr>
          <a:xfrm>
            <a:off x="2998552" y="310197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>
            <a:extLst>
              <a:ext uri="{FF2B5EF4-FFF2-40B4-BE49-F238E27FC236}">
                <a16:creationId xmlns:a16="http://schemas.microsoft.com/office/drawing/2014/main" id="{09809AC8-B6C2-A641-A10C-B3336D9F5A78}"/>
              </a:ext>
            </a:extLst>
          </p:cNvPr>
          <p:cNvSpPr/>
          <p:nvPr/>
        </p:nvSpPr>
        <p:spPr>
          <a:xfrm>
            <a:off x="2990850" y="320324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>
            <a:extLst>
              <a:ext uri="{FF2B5EF4-FFF2-40B4-BE49-F238E27FC236}">
                <a16:creationId xmlns:a16="http://schemas.microsoft.com/office/drawing/2014/main" id="{CE8EEFA7-86A8-2A4C-B236-E5CCE74D20E9}"/>
              </a:ext>
            </a:extLst>
          </p:cNvPr>
          <p:cNvSpPr/>
          <p:nvPr/>
        </p:nvSpPr>
        <p:spPr>
          <a:xfrm>
            <a:off x="3760552" y="310197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>
            <a:extLst>
              <a:ext uri="{FF2B5EF4-FFF2-40B4-BE49-F238E27FC236}">
                <a16:creationId xmlns:a16="http://schemas.microsoft.com/office/drawing/2014/main" id="{1C9F6565-59BA-3545-A201-D8A6413AAEAB}"/>
              </a:ext>
            </a:extLst>
          </p:cNvPr>
          <p:cNvSpPr/>
          <p:nvPr/>
        </p:nvSpPr>
        <p:spPr>
          <a:xfrm>
            <a:off x="3752850" y="320324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>
            <a:extLst>
              <a:ext uri="{FF2B5EF4-FFF2-40B4-BE49-F238E27FC236}">
                <a16:creationId xmlns:a16="http://schemas.microsoft.com/office/drawing/2014/main" id="{DCAF946F-70E2-2D4F-8410-480130D92100}"/>
              </a:ext>
            </a:extLst>
          </p:cNvPr>
          <p:cNvSpPr/>
          <p:nvPr/>
        </p:nvSpPr>
        <p:spPr>
          <a:xfrm>
            <a:off x="2312752" y="2365045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4377DB72-AC59-4A47-B473-55A03AFC5EBB}"/>
              </a:ext>
            </a:extLst>
          </p:cNvPr>
          <p:cNvSpPr/>
          <p:nvPr/>
        </p:nvSpPr>
        <p:spPr>
          <a:xfrm>
            <a:off x="2305050" y="312704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BE5EDFD8-0854-3B4C-91AA-E74DDE7AEAC4}"/>
              </a:ext>
            </a:extLst>
          </p:cNvPr>
          <p:cNvSpPr/>
          <p:nvPr/>
        </p:nvSpPr>
        <p:spPr>
          <a:xfrm>
            <a:off x="1539288" y="2339975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27216F6E-AF40-684D-B1AC-20130C58C8F6}"/>
              </a:ext>
            </a:extLst>
          </p:cNvPr>
          <p:cNvSpPr/>
          <p:nvPr/>
        </p:nvSpPr>
        <p:spPr>
          <a:xfrm>
            <a:off x="1550752" y="2454364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lide Number Placeholder 119">
            <a:extLst>
              <a:ext uri="{FF2B5EF4-FFF2-40B4-BE49-F238E27FC236}">
                <a16:creationId xmlns:a16="http://schemas.microsoft.com/office/drawing/2014/main" id="{B2511351-BA38-E448-82F8-4EA223A69C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24</a:t>
            </a:fld>
            <a:r>
              <a:rPr lang="en-US" spc="-65" dirty="0"/>
              <a:t> </a:t>
            </a:r>
            <a:r>
              <a:rPr lang="en-US" spc="150" dirty="0"/>
              <a:t>/</a:t>
            </a:r>
            <a:r>
              <a:rPr lang="en-US" spc="-65" dirty="0"/>
              <a:t> </a:t>
            </a:r>
            <a:r>
              <a:rPr lang="en-US" spc="-20" dirty="0"/>
              <a:t>23</a:t>
            </a:r>
          </a:p>
        </p:txBody>
      </p:sp>
      <p:grpSp>
        <p:nvGrpSpPr>
          <p:cNvPr id="121" name="object 3">
            <a:extLst>
              <a:ext uri="{FF2B5EF4-FFF2-40B4-BE49-F238E27FC236}">
                <a16:creationId xmlns:a16="http://schemas.microsoft.com/office/drawing/2014/main" id="{6157C532-2472-8141-95F9-AD68AFC31AF5}"/>
              </a:ext>
            </a:extLst>
          </p:cNvPr>
          <p:cNvGrpSpPr/>
          <p:nvPr/>
        </p:nvGrpSpPr>
        <p:grpSpPr>
          <a:xfrm>
            <a:off x="236520" y="1057325"/>
            <a:ext cx="3486924" cy="986155"/>
            <a:chOff x="87743" y="767206"/>
            <a:chExt cx="4483735" cy="986155"/>
          </a:xfrm>
        </p:grpSpPr>
        <p:sp>
          <p:nvSpPr>
            <p:cNvPr id="122" name="object 4">
              <a:extLst>
                <a:ext uri="{FF2B5EF4-FFF2-40B4-BE49-F238E27FC236}">
                  <a16:creationId xmlns:a16="http://schemas.microsoft.com/office/drawing/2014/main" id="{F63EA41A-D26A-7A47-BB2A-A7F4A2452C86}"/>
                </a:ext>
              </a:extLst>
            </p:cNvPr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5">
              <a:extLst>
                <a:ext uri="{FF2B5EF4-FFF2-40B4-BE49-F238E27FC236}">
                  <a16:creationId xmlns:a16="http://schemas.microsoft.com/office/drawing/2014/main" id="{8F32D9E8-DBB7-EF4B-98BA-D2C09E1D89B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124" name="object 6">
              <a:extLst>
                <a:ext uri="{FF2B5EF4-FFF2-40B4-BE49-F238E27FC236}">
                  <a16:creationId xmlns:a16="http://schemas.microsoft.com/office/drawing/2014/main" id="{FF3D79FA-6F24-A746-9994-1DA491E2071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125" name="object 7">
              <a:extLst>
                <a:ext uri="{FF2B5EF4-FFF2-40B4-BE49-F238E27FC236}">
                  <a16:creationId xmlns:a16="http://schemas.microsoft.com/office/drawing/2014/main" id="{5852BE79-2DC2-2B43-BF65-2C26125618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126" name="object 8">
              <a:extLst>
                <a:ext uri="{FF2B5EF4-FFF2-40B4-BE49-F238E27FC236}">
                  <a16:creationId xmlns:a16="http://schemas.microsoft.com/office/drawing/2014/main" id="{C34BCC82-7EA3-0748-A472-9F837465A48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127" name="object 9">
              <a:extLst>
                <a:ext uri="{FF2B5EF4-FFF2-40B4-BE49-F238E27FC236}">
                  <a16:creationId xmlns:a16="http://schemas.microsoft.com/office/drawing/2014/main" id="{9FD60C3B-52E9-6046-88C0-F5D1C41EA51B}"/>
                </a:ext>
              </a:extLst>
            </p:cNvPr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0">
              <a:extLst>
                <a:ext uri="{FF2B5EF4-FFF2-40B4-BE49-F238E27FC236}">
                  <a16:creationId xmlns:a16="http://schemas.microsoft.com/office/drawing/2014/main" id="{785029E3-4B04-6C49-8E80-0BEF20E598AF}"/>
                </a:ext>
              </a:extLst>
            </p:cNvPr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1">
              <a:extLst>
                <a:ext uri="{FF2B5EF4-FFF2-40B4-BE49-F238E27FC236}">
                  <a16:creationId xmlns:a16="http://schemas.microsoft.com/office/drawing/2014/main" id="{29DD82D4-D70A-0B40-ABC5-D536EB234091}"/>
                </a:ext>
              </a:extLst>
            </p:cNvPr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">
              <a:extLst>
                <a:ext uri="{FF2B5EF4-FFF2-40B4-BE49-F238E27FC236}">
                  <a16:creationId xmlns:a16="http://schemas.microsoft.com/office/drawing/2014/main" id="{DD50B682-B112-424D-B557-358013450529}"/>
                </a:ext>
              </a:extLst>
            </p:cNvPr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">
              <a:extLst>
                <a:ext uri="{FF2B5EF4-FFF2-40B4-BE49-F238E27FC236}">
                  <a16:creationId xmlns:a16="http://schemas.microsoft.com/office/drawing/2014/main" id="{DCF86CAE-CDB4-6149-A4D0-9EEE0660EF26}"/>
                </a:ext>
              </a:extLst>
            </p:cNvPr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4">
            <a:extLst>
              <a:ext uri="{FF2B5EF4-FFF2-40B4-BE49-F238E27FC236}">
                <a16:creationId xmlns:a16="http://schemas.microsoft.com/office/drawing/2014/main" id="{752A04EE-B198-064B-99E2-2713AD07C0BE}"/>
              </a:ext>
            </a:extLst>
          </p:cNvPr>
          <p:cNvSpPr txBox="1"/>
          <p:nvPr/>
        </p:nvSpPr>
        <p:spPr>
          <a:xfrm>
            <a:off x="309683" y="792802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7BABC8B-103F-6945-9A85-9D8356C7745B}"/>
              </a:ext>
            </a:extLst>
          </p:cNvPr>
          <p:cNvSpPr txBox="1"/>
          <p:nvPr/>
        </p:nvSpPr>
        <p:spPr>
          <a:xfrm>
            <a:off x="1314324" y="3235793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Now remove tuples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6" grpId="0"/>
      <p:bldP spid="30" grpId="0"/>
      <p:bldP spid="35" grpId="0"/>
      <p:bldP spid="39" grpId="0"/>
      <p:bldP spid="44" grpId="0"/>
      <p:bldP spid="82" grpId="0" animBg="1"/>
      <p:bldP spid="83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12541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Stage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Semantics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807" y="477582"/>
            <a:ext cx="4424135" cy="3443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 marR="17780">
              <a:lnSpc>
                <a:spcPct val="102600"/>
              </a:lnSpc>
              <a:spcBef>
                <a:spcPts val="55"/>
              </a:spcBef>
            </a:pPr>
            <a:r>
              <a:rPr sz="1100" b="1" spc="-35" dirty="0">
                <a:latin typeface="Arial"/>
                <a:cs typeface="Arial"/>
              </a:rPr>
              <a:t>Stage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semantics</a:t>
            </a:r>
            <a:r>
              <a:rPr sz="1100" b="1" spc="10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(deletion</a:t>
            </a:r>
            <a:r>
              <a:rPr sz="1100" b="1" spc="10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triggers/FK-constraints):</a:t>
            </a:r>
            <a:r>
              <a:rPr sz="1100" b="1" spc="245" dirty="0">
                <a:latin typeface="Arial"/>
                <a:cs typeface="Arial"/>
              </a:rPr>
              <a:t> </a:t>
            </a:r>
            <a:r>
              <a:rPr lang="en-US" sz="1100" spc="-50" dirty="0">
                <a:latin typeface="Arial"/>
                <a:cs typeface="Arial"/>
              </a:rPr>
              <a:t>D</a:t>
            </a:r>
            <a:r>
              <a:rPr sz="1100" spc="-50" dirty="0">
                <a:latin typeface="Arial"/>
                <a:cs typeface="Arial"/>
              </a:rPr>
              <a:t>erive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delta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tuples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delete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tuples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in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stages</a:t>
            </a:r>
            <a:r>
              <a:rPr lang="en-US" sz="1100" spc="-70" dirty="0">
                <a:latin typeface="Arial"/>
                <a:cs typeface="Arial"/>
              </a:rPr>
              <a:t> (like semi-naïve datalog evaluation)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2668470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99941"/>
              </p:ext>
            </p:extLst>
          </p:nvPr>
        </p:nvGraphicFramePr>
        <p:xfrm>
          <a:off x="274542" y="2763819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5102"/>
              </p:ext>
            </p:extLst>
          </p:nvPr>
        </p:nvGraphicFramePr>
        <p:xfrm>
          <a:off x="994778" y="2675255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835823" y="266847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5907"/>
              </p:ext>
            </p:extLst>
          </p:nvPr>
        </p:nvGraphicFramePr>
        <p:xfrm>
          <a:off x="1647951" y="2763819"/>
          <a:ext cx="59626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595911" y="2668470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39310"/>
              </p:ext>
            </p:extLst>
          </p:nvPr>
        </p:nvGraphicFramePr>
        <p:xfrm>
          <a:off x="2388787" y="2763819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12338" y="2703699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96043" y="2815888"/>
            <a:ext cx="334645" cy="88900"/>
            <a:chOff x="3196043" y="2290679"/>
            <a:chExt cx="334645" cy="88900"/>
          </a:xfrm>
        </p:grpSpPr>
        <p:sp>
          <p:nvSpPr>
            <p:cNvPr id="25" name="object 25"/>
            <p:cNvSpPr/>
            <p:nvPr/>
          </p:nvSpPr>
          <p:spPr>
            <a:xfrm>
              <a:off x="3198577" y="2293213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7313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61385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23831" y="2795409"/>
            <a:ext cx="27813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75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pid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120129" y="2817159"/>
            <a:ext cx="409575" cy="88900"/>
            <a:chOff x="3120129" y="2291950"/>
            <a:chExt cx="409575" cy="88900"/>
          </a:xfrm>
        </p:grpSpPr>
        <p:sp>
          <p:nvSpPr>
            <p:cNvPr id="30" name="object 30"/>
            <p:cNvSpPr/>
            <p:nvPr/>
          </p:nvSpPr>
          <p:spPr>
            <a:xfrm>
              <a:off x="3527964" y="2291950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20129" y="2379249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020064" y="2703699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939800" y="2815888"/>
            <a:ext cx="363220" cy="88900"/>
            <a:chOff x="3939800" y="2290679"/>
            <a:chExt cx="363220" cy="88900"/>
          </a:xfrm>
        </p:grpSpPr>
        <p:sp>
          <p:nvSpPr>
            <p:cNvPr id="34" name="object 34"/>
            <p:cNvSpPr/>
            <p:nvPr/>
          </p:nvSpPr>
          <p:spPr>
            <a:xfrm>
              <a:off x="3942340" y="2293213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9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41070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07649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967594" y="2795409"/>
            <a:ext cx="30607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5" dirty="0">
                <a:latin typeface="Tahoma"/>
                <a:cs typeface="Tahoma"/>
              </a:rPr>
              <a:t>pid</a:t>
            </a:r>
            <a:r>
              <a:rPr sz="550" spc="370" dirty="0">
                <a:latin typeface="Tahoma"/>
                <a:cs typeface="Tahoma"/>
              </a:rPr>
              <a:t> </a:t>
            </a:r>
            <a:r>
              <a:rPr sz="550" spc="-5" dirty="0">
                <a:latin typeface="Tahoma"/>
                <a:cs typeface="Tahoma"/>
              </a:rPr>
              <a:t>title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863892" y="2817159"/>
            <a:ext cx="437515" cy="88900"/>
            <a:chOff x="3863892" y="2291950"/>
            <a:chExt cx="437515" cy="88900"/>
          </a:xfrm>
        </p:grpSpPr>
        <p:sp>
          <p:nvSpPr>
            <p:cNvPr id="39" name="object 39"/>
            <p:cNvSpPr/>
            <p:nvPr/>
          </p:nvSpPr>
          <p:spPr>
            <a:xfrm>
              <a:off x="4300010" y="2291950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63892" y="2379249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41140" y="3004585"/>
            <a:ext cx="781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05" dirty="0">
                <a:latin typeface="Tahoma"/>
                <a:cs typeface="Tahoma"/>
              </a:rPr>
              <a:t>∆</a:t>
            </a:r>
            <a:endParaRPr sz="5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3858" y="3033057"/>
            <a:ext cx="143510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" spc="35" dirty="0">
                <a:latin typeface="PMingLiU"/>
                <a:cs typeface="PMingLiU"/>
              </a:rPr>
              <a:t>Grant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75805" y="3188510"/>
            <a:ext cx="527050" cy="86360"/>
          </a:xfrm>
          <a:custGeom>
            <a:avLst/>
            <a:gdLst/>
            <a:ahLst/>
            <a:cxnLst/>
            <a:rect l="l" t="t" r="r" b="b"/>
            <a:pathLst>
              <a:path w="527050" h="86360">
                <a:moveTo>
                  <a:pt x="142328" y="0"/>
                </a:moveTo>
                <a:lnTo>
                  <a:pt x="0" y="0"/>
                </a:lnTo>
                <a:lnTo>
                  <a:pt x="0" y="86029"/>
                </a:lnTo>
                <a:lnTo>
                  <a:pt x="142328" y="86029"/>
                </a:lnTo>
                <a:lnTo>
                  <a:pt x="142328" y="0"/>
                </a:lnTo>
                <a:close/>
              </a:path>
              <a:path w="527050" h="86360">
                <a:moveTo>
                  <a:pt x="293700" y="0"/>
                </a:moveTo>
                <a:lnTo>
                  <a:pt x="144856" y="0"/>
                </a:lnTo>
                <a:lnTo>
                  <a:pt x="144856" y="86029"/>
                </a:lnTo>
                <a:lnTo>
                  <a:pt x="293700" y="86029"/>
                </a:lnTo>
                <a:lnTo>
                  <a:pt x="293700" y="0"/>
                </a:lnTo>
                <a:close/>
              </a:path>
              <a:path w="527050" h="86360">
                <a:moveTo>
                  <a:pt x="527050" y="0"/>
                </a:moveTo>
                <a:lnTo>
                  <a:pt x="296227" y="0"/>
                </a:lnTo>
                <a:lnTo>
                  <a:pt x="296227" y="86029"/>
                </a:lnTo>
                <a:lnTo>
                  <a:pt x="527050" y="86029"/>
                </a:lnTo>
                <a:lnTo>
                  <a:pt x="52705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274542" y="3099934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object 45"/>
          <p:cNvSpPr txBox="1"/>
          <p:nvPr/>
        </p:nvSpPr>
        <p:spPr>
          <a:xfrm>
            <a:off x="1072470" y="3049308"/>
            <a:ext cx="3409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AuthGrant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123340" y="3152004"/>
            <a:ext cx="319405" cy="88900"/>
            <a:chOff x="1123340" y="2790526"/>
            <a:chExt cx="319405" cy="88900"/>
          </a:xfrm>
        </p:grpSpPr>
        <p:sp>
          <p:nvSpPr>
            <p:cNvPr id="47" name="object 47"/>
            <p:cNvSpPr/>
            <p:nvPr/>
          </p:nvSpPr>
          <p:spPr>
            <a:xfrm>
              <a:off x="1125880" y="2793060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0" y="0"/>
                  </a:moveTo>
                  <a:lnTo>
                    <a:pt x="3154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24610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88688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151134" y="3131525"/>
            <a:ext cx="2628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fid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047432" y="3153274"/>
            <a:ext cx="394335" cy="88900"/>
            <a:chOff x="1047432" y="2791796"/>
            <a:chExt cx="394335" cy="88900"/>
          </a:xfrm>
        </p:grpSpPr>
        <p:sp>
          <p:nvSpPr>
            <p:cNvPr id="52" name="object 52"/>
            <p:cNvSpPr/>
            <p:nvPr/>
          </p:nvSpPr>
          <p:spPr>
            <a:xfrm>
              <a:off x="1440059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47432" y="2879096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0" y="0"/>
                  </a:moveTo>
                  <a:lnTo>
                    <a:pt x="3938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811540" y="2969793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0" baseline="5555" dirty="0">
                <a:latin typeface="Tahoma"/>
                <a:cs typeface="Tahoma"/>
              </a:rPr>
              <a:t>∆</a:t>
            </a:r>
            <a:r>
              <a:rPr sz="350" spc="40" dirty="0">
                <a:latin typeface="PMingLiU"/>
                <a:cs typeface="PMingLiU"/>
              </a:rPr>
              <a:t>Author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657870" y="3144225"/>
            <a:ext cx="578485" cy="174625"/>
          </a:xfrm>
          <a:custGeom>
            <a:avLst/>
            <a:gdLst/>
            <a:ahLst/>
            <a:cxnLst/>
            <a:rect l="l" t="t" r="r" b="b"/>
            <a:pathLst>
              <a:path w="578485" h="174625">
                <a:moveTo>
                  <a:pt x="142328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28" y="174599"/>
                </a:lnTo>
                <a:lnTo>
                  <a:pt x="142328" y="88569"/>
                </a:lnTo>
                <a:close/>
              </a:path>
              <a:path w="578485" h="174625">
                <a:moveTo>
                  <a:pt x="142328" y="0"/>
                </a:moveTo>
                <a:lnTo>
                  <a:pt x="0" y="0"/>
                </a:lnTo>
                <a:lnTo>
                  <a:pt x="0" y="86029"/>
                </a:lnTo>
                <a:lnTo>
                  <a:pt x="142328" y="86029"/>
                </a:lnTo>
                <a:lnTo>
                  <a:pt x="142328" y="0"/>
                </a:lnTo>
                <a:close/>
              </a:path>
              <a:path w="57848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69"/>
                </a:lnTo>
                <a:close/>
              </a:path>
              <a:path w="578485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578485" h="174625">
                <a:moveTo>
                  <a:pt x="578040" y="88569"/>
                </a:moveTo>
                <a:lnTo>
                  <a:pt x="308940" y="88569"/>
                </a:lnTo>
                <a:lnTo>
                  <a:pt x="308940" y="174599"/>
                </a:lnTo>
                <a:lnTo>
                  <a:pt x="578040" y="174599"/>
                </a:lnTo>
                <a:lnTo>
                  <a:pt x="578040" y="88569"/>
                </a:lnTo>
                <a:close/>
              </a:path>
              <a:path w="578485" h="174625">
                <a:moveTo>
                  <a:pt x="578040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578040" y="86029"/>
                </a:lnTo>
                <a:lnTo>
                  <a:pt x="578040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1656607" y="3055649"/>
          <a:ext cx="5784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2561939" y="3049308"/>
            <a:ext cx="2235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82" baseline="5555" dirty="0">
                <a:latin typeface="Tahoma"/>
                <a:cs typeface="Tahoma"/>
              </a:rPr>
              <a:t>∆</a:t>
            </a:r>
            <a:r>
              <a:rPr sz="350" spc="55" dirty="0">
                <a:latin typeface="PMingLiU"/>
                <a:cs typeface="PMingLiU"/>
              </a:rPr>
              <a:t>Cite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484151" y="3152004"/>
            <a:ext cx="459105" cy="88900"/>
            <a:chOff x="2484151" y="2790526"/>
            <a:chExt cx="459105" cy="88900"/>
          </a:xfrm>
        </p:grpSpPr>
        <p:sp>
          <p:nvSpPr>
            <p:cNvPr id="59" name="object 59"/>
            <p:cNvSpPr/>
            <p:nvPr/>
          </p:nvSpPr>
          <p:spPr>
            <a:xfrm>
              <a:off x="2486685" y="2793060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0" y="0"/>
                  </a:moveTo>
                  <a:lnTo>
                    <a:pt x="4551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85421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23191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511939" y="3131525"/>
            <a:ext cx="4025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0" dirty="0">
                <a:latin typeface="Tahoma"/>
                <a:cs typeface="Tahoma"/>
              </a:rPr>
              <a:t>citing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cited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408237" y="3153274"/>
            <a:ext cx="534035" cy="88900"/>
            <a:chOff x="2408237" y="2791796"/>
            <a:chExt cx="534035" cy="88900"/>
          </a:xfrm>
        </p:grpSpPr>
        <p:sp>
          <p:nvSpPr>
            <p:cNvPr id="64" name="object 64"/>
            <p:cNvSpPr/>
            <p:nvPr/>
          </p:nvSpPr>
          <p:spPr>
            <a:xfrm>
              <a:off x="2940570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08237" y="2879096"/>
              <a:ext cx="534035" cy="0"/>
            </a:xfrm>
            <a:custGeom>
              <a:avLst/>
              <a:gdLst/>
              <a:ahLst/>
              <a:cxnLst/>
              <a:rect l="l" t="t" r="r" b="b"/>
              <a:pathLst>
                <a:path w="534035">
                  <a:moveTo>
                    <a:pt x="0" y="0"/>
                  </a:moveTo>
                  <a:lnTo>
                    <a:pt x="533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188061" y="2969793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7" baseline="5555" dirty="0">
                <a:latin typeface="Tahoma"/>
                <a:cs typeface="Tahoma"/>
              </a:rPr>
              <a:t>∆</a:t>
            </a:r>
            <a:r>
              <a:rPr sz="350" spc="45" dirty="0">
                <a:latin typeface="PMingLiU"/>
                <a:cs typeface="PMingLiU"/>
              </a:rPr>
              <a:t>Writes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086912" y="3144225"/>
            <a:ext cx="473075" cy="174625"/>
          </a:xfrm>
          <a:custGeom>
            <a:avLst/>
            <a:gdLst/>
            <a:ahLst/>
            <a:cxnLst/>
            <a:rect l="l" t="t" r="r" b="b"/>
            <a:pathLst>
              <a:path w="473075" h="174625">
                <a:moveTo>
                  <a:pt x="14234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69"/>
                </a:lnTo>
                <a:close/>
              </a:path>
              <a:path w="473075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47307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69"/>
                </a:lnTo>
                <a:close/>
              </a:path>
              <a:path w="473075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473075" h="174625">
                <a:moveTo>
                  <a:pt x="472986" y="88569"/>
                </a:moveTo>
                <a:lnTo>
                  <a:pt x="308940" y="88569"/>
                </a:lnTo>
                <a:lnTo>
                  <a:pt x="308940" y="174599"/>
                </a:lnTo>
                <a:lnTo>
                  <a:pt x="472986" y="174599"/>
                </a:lnTo>
                <a:lnTo>
                  <a:pt x="472986" y="88569"/>
                </a:lnTo>
                <a:close/>
              </a:path>
              <a:path w="473075" h="174625">
                <a:moveTo>
                  <a:pt x="472986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472986" y="86029"/>
                </a:lnTo>
                <a:lnTo>
                  <a:pt x="472986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3085655" y="3055649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object 69"/>
          <p:cNvSpPr txBox="1"/>
          <p:nvPr/>
        </p:nvSpPr>
        <p:spPr>
          <a:xfrm>
            <a:off x="3981253" y="2969793"/>
            <a:ext cx="2000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Pub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830675" y="3144225"/>
            <a:ext cx="501650" cy="174625"/>
          </a:xfrm>
          <a:custGeom>
            <a:avLst/>
            <a:gdLst/>
            <a:ahLst/>
            <a:cxnLst/>
            <a:rect l="l" t="t" r="r" b="b"/>
            <a:pathLst>
              <a:path w="501650" h="174625">
                <a:moveTo>
                  <a:pt x="14234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69"/>
                </a:lnTo>
                <a:close/>
              </a:path>
              <a:path w="501650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501650" h="174625">
                <a:moveTo>
                  <a:pt x="308914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8914" y="174599"/>
                </a:lnTo>
                <a:lnTo>
                  <a:pt x="308914" y="88569"/>
                </a:lnTo>
                <a:close/>
              </a:path>
              <a:path w="501650" h="174625">
                <a:moveTo>
                  <a:pt x="308914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8914" y="86029"/>
                </a:lnTo>
                <a:lnTo>
                  <a:pt x="308914" y="0"/>
                </a:lnTo>
                <a:close/>
              </a:path>
              <a:path w="501650" h="174625">
                <a:moveTo>
                  <a:pt x="501281" y="88569"/>
                </a:moveTo>
                <a:lnTo>
                  <a:pt x="311442" y="88569"/>
                </a:lnTo>
                <a:lnTo>
                  <a:pt x="311442" y="174599"/>
                </a:lnTo>
                <a:lnTo>
                  <a:pt x="501281" y="174599"/>
                </a:lnTo>
                <a:lnTo>
                  <a:pt x="501281" y="88569"/>
                </a:lnTo>
                <a:close/>
              </a:path>
              <a:path w="501650" h="174625">
                <a:moveTo>
                  <a:pt x="501281" y="0"/>
                </a:moveTo>
                <a:lnTo>
                  <a:pt x="311442" y="0"/>
                </a:lnTo>
                <a:lnTo>
                  <a:pt x="311442" y="86029"/>
                </a:lnTo>
                <a:lnTo>
                  <a:pt x="501281" y="86029"/>
                </a:lnTo>
                <a:lnTo>
                  <a:pt x="501281" y="0"/>
                </a:lnTo>
                <a:close/>
              </a:path>
            </a:pathLst>
          </a:custGeom>
          <a:solidFill>
            <a:srgbClr val="E5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3829418" y="3055649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" name="object 17">
            <a:extLst>
              <a:ext uri="{FF2B5EF4-FFF2-40B4-BE49-F238E27FC236}">
                <a16:creationId xmlns:a16="http://schemas.microsoft.com/office/drawing/2014/main" id="{3034BA00-289E-4044-8511-0603AAE2A882}"/>
              </a:ext>
            </a:extLst>
          </p:cNvPr>
          <p:cNvSpPr txBox="1"/>
          <p:nvPr/>
        </p:nvSpPr>
        <p:spPr>
          <a:xfrm>
            <a:off x="410112" y="2125565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solidFill>
                  <a:srgbClr val="FF0000"/>
                </a:solidFill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03" name="object 18">
            <a:extLst>
              <a:ext uri="{FF2B5EF4-FFF2-40B4-BE49-F238E27FC236}">
                <a16:creationId xmlns:a16="http://schemas.microsoft.com/office/drawing/2014/main" id="{F55D6FE0-E9A2-8948-9E97-3762142D9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5896"/>
              </p:ext>
            </p:extLst>
          </p:nvPr>
        </p:nvGraphicFramePr>
        <p:xfrm>
          <a:off x="239786" y="2220914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" name="object 19">
            <a:extLst>
              <a:ext uri="{FF2B5EF4-FFF2-40B4-BE49-F238E27FC236}">
                <a16:creationId xmlns:a16="http://schemas.microsoft.com/office/drawing/2014/main" id="{7CEA101A-AADD-D449-A655-745C1394513F}"/>
              </a:ext>
            </a:extLst>
          </p:cNvPr>
          <p:cNvSpPr txBox="1"/>
          <p:nvPr/>
        </p:nvSpPr>
        <p:spPr>
          <a:xfrm>
            <a:off x="1047468" y="2081280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05" name="object 20">
            <a:extLst>
              <a:ext uri="{FF2B5EF4-FFF2-40B4-BE49-F238E27FC236}">
                <a16:creationId xmlns:a16="http://schemas.microsoft.com/office/drawing/2014/main" id="{FB5AD245-49C2-EF49-B0A4-10AE968A3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08768"/>
              </p:ext>
            </p:extLst>
          </p:nvPr>
        </p:nvGraphicFramePr>
        <p:xfrm>
          <a:off x="960022" y="2176629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6" name="object 21">
            <a:extLst>
              <a:ext uri="{FF2B5EF4-FFF2-40B4-BE49-F238E27FC236}">
                <a16:creationId xmlns:a16="http://schemas.microsoft.com/office/drawing/2014/main" id="{3EB12A40-4C67-FE45-A15B-153B6AF95FE8}"/>
              </a:ext>
            </a:extLst>
          </p:cNvPr>
          <p:cNvSpPr txBox="1"/>
          <p:nvPr/>
        </p:nvSpPr>
        <p:spPr>
          <a:xfrm>
            <a:off x="1801067" y="208128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07" name="object 22">
            <a:extLst>
              <a:ext uri="{FF2B5EF4-FFF2-40B4-BE49-F238E27FC236}">
                <a16:creationId xmlns:a16="http://schemas.microsoft.com/office/drawing/2014/main" id="{6D422E97-F776-3243-A394-FF4823837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61132"/>
              </p:ext>
            </p:extLst>
          </p:nvPr>
        </p:nvGraphicFramePr>
        <p:xfrm>
          <a:off x="1613195" y="2176629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" name="object 23">
            <a:extLst>
              <a:ext uri="{FF2B5EF4-FFF2-40B4-BE49-F238E27FC236}">
                <a16:creationId xmlns:a16="http://schemas.microsoft.com/office/drawing/2014/main" id="{252A71C8-2F4F-5845-B7CE-404AB4796C66}"/>
              </a:ext>
            </a:extLst>
          </p:cNvPr>
          <p:cNvSpPr txBox="1"/>
          <p:nvPr/>
        </p:nvSpPr>
        <p:spPr>
          <a:xfrm>
            <a:off x="2561155" y="2169843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09" name="object 24">
            <a:extLst>
              <a:ext uri="{FF2B5EF4-FFF2-40B4-BE49-F238E27FC236}">
                <a16:creationId xmlns:a16="http://schemas.microsoft.com/office/drawing/2014/main" id="{A5FA49A4-487C-E844-BF84-0A6B79BD1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85328"/>
              </p:ext>
            </p:extLst>
          </p:nvPr>
        </p:nvGraphicFramePr>
        <p:xfrm>
          <a:off x="2354031" y="2265192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" name="object 25">
            <a:extLst>
              <a:ext uri="{FF2B5EF4-FFF2-40B4-BE49-F238E27FC236}">
                <a16:creationId xmlns:a16="http://schemas.microsoft.com/office/drawing/2014/main" id="{09FC77B3-59A5-EF4A-A3F8-5463B1D75606}"/>
              </a:ext>
            </a:extLst>
          </p:cNvPr>
          <p:cNvSpPr txBox="1"/>
          <p:nvPr/>
        </p:nvSpPr>
        <p:spPr>
          <a:xfrm>
            <a:off x="3177582" y="2125565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11" name="object 26">
            <a:extLst>
              <a:ext uri="{FF2B5EF4-FFF2-40B4-BE49-F238E27FC236}">
                <a16:creationId xmlns:a16="http://schemas.microsoft.com/office/drawing/2014/main" id="{A1953F9C-615F-DC4C-9F9C-1BD360921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04371"/>
              </p:ext>
            </p:extLst>
          </p:nvPr>
        </p:nvGraphicFramePr>
        <p:xfrm>
          <a:off x="3050899" y="2220914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" name="object 27">
            <a:extLst>
              <a:ext uri="{FF2B5EF4-FFF2-40B4-BE49-F238E27FC236}">
                <a16:creationId xmlns:a16="http://schemas.microsoft.com/office/drawing/2014/main" id="{E30C56C9-5F13-B54D-8F62-131EF9AFD2FD}"/>
              </a:ext>
            </a:extLst>
          </p:cNvPr>
          <p:cNvSpPr txBox="1"/>
          <p:nvPr/>
        </p:nvSpPr>
        <p:spPr>
          <a:xfrm>
            <a:off x="3985308" y="2125565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13" name="object 28">
            <a:extLst>
              <a:ext uri="{FF2B5EF4-FFF2-40B4-BE49-F238E27FC236}">
                <a16:creationId xmlns:a16="http://schemas.microsoft.com/office/drawing/2014/main" id="{D48B8A5E-7FC1-E540-986F-739EB5911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884089"/>
              </p:ext>
            </p:extLst>
          </p:nvPr>
        </p:nvGraphicFramePr>
        <p:xfrm>
          <a:off x="3794662" y="2220914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6EEE449-5DFA-3B4F-9875-F344F18FA997}"/>
              </a:ext>
            </a:extLst>
          </p:cNvPr>
          <p:cNvCxnSpPr>
            <a:cxnSpLocks/>
          </p:cNvCxnSpPr>
          <p:nvPr/>
        </p:nvCxnSpPr>
        <p:spPr>
          <a:xfrm flipV="1">
            <a:off x="95300" y="2604108"/>
            <a:ext cx="4425010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ight Arrow 131">
            <a:extLst>
              <a:ext uri="{FF2B5EF4-FFF2-40B4-BE49-F238E27FC236}">
                <a16:creationId xmlns:a16="http://schemas.microsoft.com/office/drawing/2014/main" id="{BB2F4DB3-5AFD-554A-858C-44349ABCB6A1}"/>
              </a:ext>
            </a:extLst>
          </p:cNvPr>
          <p:cNvSpPr/>
          <p:nvPr/>
        </p:nvSpPr>
        <p:spPr>
          <a:xfrm>
            <a:off x="171646" y="3149600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ight Arrow 132">
            <a:extLst>
              <a:ext uri="{FF2B5EF4-FFF2-40B4-BE49-F238E27FC236}">
                <a16:creationId xmlns:a16="http://schemas.microsoft.com/office/drawing/2014/main" id="{B778AD1B-CD5A-7340-87EB-C3879157C889}"/>
              </a:ext>
            </a:extLst>
          </p:cNvPr>
          <p:cNvSpPr/>
          <p:nvPr/>
        </p:nvSpPr>
        <p:spPr>
          <a:xfrm>
            <a:off x="125596" y="2403551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>
            <a:extLst>
              <a:ext uri="{FF2B5EF4-FFF2-40B4-BE49-F238E27FC236}">
                <a16:creationId xmlns:a16="http://schemas.microsoft.com/office/drawing/2014/main" id="{93687B80-42A7-5A4C-9B88-E2208F82DC4B}"/>
              </a:ext>
            </a:extLst>
          </p:cNvPr>
          <p:cNvSpPr/>
          <p:nvPr/>
        </p:nvSpPr>
        <p:spPr>
          <a:xfrm>
            <a:off x="853488" y="2377986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5D49B2AE-2A99-C242-B103-1FD987109DFE}"/>
              </a:ext>
            </a:extLst>
          </p:cNvPr>
          <p:cNvSpPr/>
          <p:nvPr/>
        </p:nvSpPr>
        <p:spPr>
          <a:xfrm>
            <a:off x="864952" y="2492375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Arrow 135">
            <a:extLst>
              <a:ext uri="{FF2B5EF4-FFF2-40B4-BE49-F238E27FC236}">
                <a16:creationId xmlns:a16="http://schemas.microsoft.com/office/drawing/2014/main" id="{B8E5A63B-AF49-E544-9EE3-07A44BB8B398}"/>
              </a:ext>
            </a:extLst>
          </p:cNvPr>
          <p:cNvSpPr/>
          <p:nvPr/>
        </p:nvSpPr>
        <p:spPr>
          <a:xfrm>
            <a:off x="1550752" y="310197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Arrow 136">
            <a:extLst>
              <a:ext uri="{FF2B5EF4-FFF2-40B4-BE49-F238E27FC236}">
                <a16:creationId xmlns:a16="http://schemas.microsoft.com/office/drawing/2014/main" id="{9E10540F-BB61-3740-9EDC-5A2B4F14CBEB}"/>
              </a:ext>
            </a:extLst>
          </p:cNvPr>
          <p:cNvSpPr/>
          <p:nvPr/>
        </p:nvSpPr>
        <p:spPr>
          <a:xfrm>
            <a:off x="1543050" y="320324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Arrow 137">
            <a:extLst>
              <a:ext uri="{FF2B5EF4-FFF2-40B4-BE49-F238E27FC236}">
                <a16:creationId xmlns:a16="http://schemas.microsoft.com/office/drawing/2014/main" id="{AA2B11DA-ECC4-DF4E-8919-FB87C5FCD0EA}"/>
              </a:ext>
            </a:extLst>
          </p:cNvPr>
          <p:cNvSpPr/>
          <p:nvPr/>
        </p:nvSpPr>
        <p:spPr>
          <a:xfrm>
            <a:off x="2987088" y="2326856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6D1B69BC-83E8-8543-9B89-632A42B3D9B8}"/>
              </a:ext>
            </a:extLst>
          </p:cNvPr>
          <p:cNvSpPr/>
          <p:nvPr/>
        </p:nvSpPr>
        <p:spPr>
          <a:xfrm>
            <a:off x="2998552" y="2441245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ight Arrow 139">
            <a:extLst>
              <a:ext uri="{FF2B5EF4-FFF2-40B4-BE49-F238E27FC236}">
                <a16:creationId xmlns:a16="http://schemas.microsoft.com/office/drawing/2014/main" id="{D7C3E63D-63ED-DD41-AED1-8A2E2BC78A59}"/>
              </a:ext>
            </a:extLst>
          </p:cNvPr>
          <p:cNvSpPr/>
          <p:nvPr/>
        </p:nvSpPr>
        <p:spPr>
          <a:xfrm>
            <a:off x="3676650" y="2326856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id="{EE1202A4-90FF-2044-A229-A85D89ED7A3E}"/>
              </a:ext>
            </a:extLst>
          </p:cNvPr>
          <p:cNvSpPr/>
          <p:nvPr/>
        </p:nvSpPr>
        <p:spPr>
          <a:xfrm>
            <a:off x="3688114" y="2441245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>
            <a:extLst>
              <a:ext uri="{FF2B5EF4-FFF2-40B4-BE49-F238E27FC236}">
                <a16:creationId xmlns:a16="http://schemas.microsoft.com/office/drawing/2014/main" id="{6CF70C06-B1AB-9F44-B9F2-E31B1FC5A012}"/>
              </a:ext>
            </a:extLst>
          </p:cNvPr>
          <p:cNvSpPr/>
          <p:nvPr/>
        </p:nvSpPr>
        <p:spPr>
          <a:xfrm>
            <a:off x="2998552" y="310197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ight Arrow 142">
            <a:extLst>
              <a:ext uri="{FF2B5EF4-FFF2-40B4-BE49-F238E27FC236}">
                <a16:creationId xmlns:a16="http://schemas.microsoft.com/office/drawing/2014/main" id="{5AE97C54-F7C1-DC47-B168-2DD6964F14CB}"/>
              </a:ext>
            </a:extLst>
          </p:cNvPr>
          <p:cNvSpPr/>
          <p:nvPr/>
        </p:nvSpPr>
        <p:spPr>
          <a:xfrm>
            <a:off x="2990850" y="320324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54C00C4E-4DAB-804E-BDFB-E877A967FC66}"/>
              </a:ext>
            </a:extLst>
          </p:cNvPr>
          <p:cNvSpPr/>
          <p:nvPr/>
        </p:nvSpPr>
        <p:spPr>
          <a:xfrm>
            <a:off x="3760552" y="310197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5A6B9C48-F2C1-B447-966A-02CB70BCD137}"/>
              </a:ext>
            </a:extLst>
          </p:cNvPr>
          <p:cNvSpPr/>
          <p:nvPr/>
        </p:nvSpPr>
        <p:spPr>
          <a:xfrm>
            <a:off x="3752850" y="320324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ight Arrow 147">
            <a:extLst>
              <a:ext uri="{FF2B5EF4-FFF2-40B4-BE49-F238E27FC236}">
                <a16:creationId xmlns:a16="http://schemas.microsoft.com/office/drawing/2014/main" id="{F3C2E7C9-649E-2E47-9A83-1A9D46F13725}"/>
              </a:ext>
            </a:extLst>
          </p:cNvPr>
          <p:cNvSpPr/>
          <p:nvPr/>
        </p:nvSpPr>
        <p:spPr>
          <a:xfrm>
            <a:off x="1539288" y="2339975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8B0BECC3-FB2A-A842-97C4-801B0B95D921}"/>
              </a:ext>
            </a:extLst>
          </p:cNvPr>
          <p:cNvSpPr/>
          <p:nvPr/>
        </p:nvSpPr>
        <p:spPr>
          <a:xfrm>
            <a:off x="1550752" y="2454364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lide Number Placeholder 151">
            <a:extLst>
              <a:ext uri="{FF2B5EF4-FFF2-40B4-BE49-F238E27FC236}">
                <a16:creationId xmlns:a16="http://schemas.microsoft.com/office/drawing/2014/main" id="{802D0B9A-01EB-BF40-B707-C84B9E58A7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25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grpSp>
        <p:nvGrpSpPr>
          <p:cNvPr id="153" name="object 3">
            <a:extLst>
              <a:ext uri="{FF2B5EF4-FFF2-40B4-BE49-F238E27FC236}">
                <a16:creationId xmlns:a16="http://schemas.microsoft.com/office/drawing/2014/main" id="{A9F88A56-72EE-624C-88F0-66D356FCAE0C}"/>
              </a:ext>
            </a:extLst>
          </p:cNvPr>
          <p:cNvGrpSpPr/>
          <p:nvPr/>
        </p:nvGrpSpPr>
        <p:grpSpPr>
          <a:xfrm>
            <a:off x="236520" y="1057325"/>
            <a:ext cx="3486924" cy="986155"/>
            <a:chOff x="87743" y="767206"/>
            <a:chExt cx="4483735" cy="986155"/>
          </a:xfrm>
        </p:grpSpPr>
        <p:sp>
          <p:nvSpPr>
            <p:cNvPr id="154" name="object 4">
              <a:extLst>
                <a:ext uri="{FF2B5EF4-FFF2-40B4-BE49-F238E27FC236}">
                  <a16:creationId xmlns:a16="http://schemas.microsoft.com/office/drawing/2014/main" id="{E77A7F37-F37F-FE40-86DE-1B2CC89E1723}"/>
                </a:ext>
              </a:extLst>
            </p:cNvPr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5">
              <a:extLst>
                <a:ext uri="{FF2B5EF4-FFF2-40B4-BE49-F238E27FC236}">
                  <a16:creationId xmlns:a16="http://schemas.microsoft.com/office/drawing/2014/main" id="{3CD46132-E25A-4646-A16A-25327B9219B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156" name="object 6">
              <a:extLst>
                <a:ext uri="{FF2B5EF4-FFF2-40B4-BE49-F238E27FC236}">
                  <a16:creationId xmlns:a16="http://schemas.microsoft.com/office/drawing/2014/main" id="{B5B6D49F-46E0-314B-A72D-5F0ECF90F8E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157" name="object 7">
              <a:extLst>
                <a:ext uri="{FF2B5EF4-FFF2-40B4-BE49-F238E27FC236}">
                  <a16:creationId xmlns:a16="http://schemas.microsoft.com/office/drawing/2014/main" id="{2308C281-29E1-8248-8C9B-E571A9B09F0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158" name="object 8">
              <a:extLst>
                <a:ext uri="{FF2B5EF4-FFF2-40B4-BE49-F238E27FC236}">
                  <a16:creationId xmlns:a16="http://schemas.microsoft.com/office/drawing/2014/main" id="{DF51DCFB-E252-0A4A-8E86-F280D5E1B36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159" name="object 9">
              <a:extLst>
                <a:ext uri="{FF2B5EF4-FFF2-40B4-BE49-F238E27FC236}">
                  <a16:creationId xmlns:a16="http://schemas.microsoft.com/office/drawing/2014/main" id="{2D60A30C-B8C4-8F44-81F0-81D7BC1D53C2}"/>
                </a:ext>
              </a:extLst>
            </p:cNvPr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0">
              <a:extLst>
                <a:ext uri="{FF2B5EF4-FFF2-40B4-BE49-F238E27FC236}">
                  <a16:creationId xmlns:a16="http://schemas.microsoft.com/office/drawing/2014/main" id="{364CDEBB-466A-BA42-A957-86289CFB6629}"/>
                </a:ext>
              </a:extLst>
            </p:cNvPr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1">
              <a:extLst>
                <a:ext uri="{FF2B5EF4-FFF2-40B4-BE49-F238E27FC236}">
                  <a16:creationId xmlns:a16="http://schemas.microsoft.com/office/drawing/2014/main" id="{810814C8-F101-3B4B-8969-8F626A5D97A8}"/>
                </a:ext>
              </a:extLst>
            </p:cNvPr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2">
              <a:extLst>
                <a:ext uri="{FF2B5EF4-FFF2-40B4-BE49-F238E27FC236}">
                  <a16:creationId xmlns:a16="http://schemas.microsoft.com/office/drawing/2014/main" id="{74F8E109-8D70-CD46-A1B4-3D4844FAAA9D}"/>
                </a:ext>
              </a:extLst>
            </p:cNvPr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3">
              <a:extLst>
                <a:ext uri="{FF2B5EF4-FFF2-40B4-BE49-F238E27FC236}">
                  <a16:creationId xmlns:a16="http://schemas.microsoft.com/office/drawing/2014/main" id="{19F75DCB-D5A3-6247-8741-F85561E2AF12}"/>
                </a:ext>
              </a:extLst>
            </p:cNvPr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4">
            <a:extLst>
              <a:ext uri="{FF2B5EF4-FFF2-40B4-BE49-F238E27FC236}">
                <a16:creationId xmlns:a16="http://schemas.microsoft.com/office/drawing/2014/main" id="{6B409ACC-105A-514C-8664-B6D38242AD22}"/>
              </a:ext>
            </a:extLst>
          </p:cNvPr>
          <p:cNvSpPr txBox="1"/>
          <p:nvPr/>
        </p:nvSpPr>
        <p:spPr>
          <a:xfrm>
            <a:off x="309683" y="792802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5EC8983-B87E-824D-8885-ABAEA0F5602F}"/>
              </a:ext>
            </a:extLst>
          </p:cNvPr>
          <p:cNvSpPr txBox="1"/>
          <p:nvPr/>
        </p:nvSpPr>
        <p:spPr>
          <a:xfrm>
            <a:off x="3627822" y="924790"/>
            <a:ext cx="1040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 No other rules</a:t>
            </a:r>
          </a:p>
          <a:p>
            <a:r>
              <a:rPr lang="en-US" sz="1100" dirty="0">
                <a:solidFill>
                  <a:srgbClr val="FF0000"/>
                </a:solidFill>
              </a:rPr>
              <a:t>fire - remove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24DAFEA-54B6-4546-8AA9-1A2924B9B856}"/>
              </a:ext>
            </a:extLst>
          </p:cNvPr>
          <p:cNvSpPr txBox="1"/>
          <p:nvPr/>
        </p:nvSpPr>
        <p:spPr>
          <a:xfrm>
            <a:off x="3703385" y="1432636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 Rule 5 does</a:t>
            </a:r>
          </a:p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 not fire</a:t>
            </a:r>
          </a:p>
        </p:txBody>
      </p:sp>
    </p:spTree>
    <p:extLst>
      <p:ext uri="{BB962C8B-B14F-4D97-AF65-F5344CB8AC3E}">
        <p14:creationId xmlns:p14="http://schemas.microsoft.com/office/powerpoint/2010/main" val="29058955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23" grpId="0"/>
      <p:bldP spid="28" grpId="0"/>
      <p:bldP spid="32" grpId="0"/>
      <p:bldP spid="37" grpId="0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8" grpId="0" animBg="1"/>
      <p:bldP spid="149" grpId="0" animBg="1"/>
      <p:bldP spid="165" grpId="0"/>
      <p:bldP spid="1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11709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Semantics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808" y="477582"/>
            <a:ext cx="4483314" cy="3920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 marR="17780">
              <a:lnSpc>
                <a:spcPct val="102600"/>
              </a:lnSpc>
              <a:spcBef>
                <a:spcPts val="55"/>
              </a:spcBef>
            </a:pPr>
            <a:r>
              <a:rPr sz="1100" b="1" spc="-30" dirty="0">
                <a:latin typeface="Arial"/>
                <a:cs typeface="Arial"/>
              </a:rPr>
              <a:t>Step</a:t>
            </a:r>
            <a:r>
              <a:rPr sz="1100" b="1" spc="9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semantics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(deletion</a:t>
            </a:r>
            <a:r>
              <a:rPr sz="1100" b="1" spc="10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triggers/FK-constraints):</a:t>
            </a:r>
            <a:r>
              <a:rPr sz="1100" b="1" spc="240" dirty="0">
                <a:latin typeface="Arial"/>
                <a:cs typeface="Arial"/>
              </a:rPr>
              <a:t> </a:t>
            </a:r>
            <a:r>
              <a:rPr lang="en-US" sz="1200" spc="-30" dirty="0">
                <a:latin typeface="Arial"/>
                <a:cs typeface="Arial"/>
              </a:rPr>
              <a:t>D</a:t>
            </a:r>
            <a:r>
              <a:rPr sz="1200" spc="-30" dirty="0">
                <a:cs typeface="Arial"/>
              </a:rPr>
              <a:t>elete</a:t>
            </a:r>
            <a:r>
              <a:rPr sz="1200" spc="100" dirty="0">
                <a:cs typeface="Arial"/>
              </a:rPr>
              <a:t> </a:t>
            </a:r>
            <a:r>
              <a:rPr sz="1200" spc="-40" dirty="0">
                <a:cs typeface="Arial"/>
              </a:rPr>
              <a:t>a</a:t>
            </a:r>
            <a:r>
              <a:rPr sz="1200" spc="100" dirty="0">
                <a:cs typeface="Arial"/>
              </a:rPr>
              <a:t> </a:t>
            </a:r>
            <a:r>
              <a:rPr sz="1200" spc="-30" dirty="0">
                <a:cs typeface="Arial"/>
              </a:rPr>
              <a:t>tuple </a:t>
            </a:r>
            <a:r>
              <a:rPr sz="1200" spc="-290" dirty="0">
                <a:cs typeface="Arial"/>
              </a:rPr>
              <a:t> </a:t>
            </a:r>
            <a:r>
              <a:rPr lang="en-US" sz="1200" spc="-290" dirty="0">
                <a:cs typeface="Arial"/>
              </a:rPr>
              <a:t>  </a:t>
            </a:r>
          </a:p>
          <a:p>
            <a:pPr marL="42545" marR="17780">
              <a:lnSpc>
                <a:spcPct val="102600"/>
              </a:lnSpc>
              <a:spcBef>
                <a:spcPts val="55"/>
              </a:spcBef>
            </a:pPr>
            <a:r>
              <a:rPr lang="en-US" sz="1200" spc="-35" dirty="0">
                <a:cs typeface="Arial"/>
              </a:rPr>
              <a:t>non-deterministically i</a:t>
            </a:r>
            <a:r>
              <a:rPr sz="1200" spc="-35" dirty="0">
                <a:cs typeface="Arial"/>
              </a:rPr>
              <a:t>mmediately</a:t>
            </a:r>
            <a:r>
              <a:rPr sz="1200" spc="95" dirty="0">
                <a:cs typeface="Arial"/>
              </a:rPr>
              <a:t> </a:t>
            </a:r>
            <a:r>
              <a:rPr sz="1200" spc="-10" dirty="0">
                <a:cs typeface="Arial"/>
              </a:rPr>
              <a:t>after</a:t>
            </a:r>
            <a:r>
              <a:rPr sz="1200" spc="90" dirty="0">
                <a:cs typeface="Arial"/>
              </a:rPr>
              <a:t> </a:t>
            </a:r>
            <a:r>
              <a:rPr sz="1200" spc="-50" dirty="0">
                <a:cs typeface="Arial"/>
              </a:rPr>
              <a:t>deriving</a:t>
            </a:r>
            <a:r>
              <a:rPr sz="1200" spc="90" dirty="0">
                <a:cs typeface="Arial"/>
              </a:rPr>
              <a:t> </a:t>
            </a:r>
            <a:r>
              <a:rPr sz="1200" spc="-40" dirty="0">
                <a:cs typeface="Arial"/>
              </a:rPr>
              <a:t>its</a:t>
            </a:r>
            <a:r>
              <a:rPr sz="1200" spc="90" dirty="0">
                <a:cs typeface="Arial"/>
              </a:rPr>
              <a:t> </a:t>
            </a:r>
            <a:r>
              <a:rPr sz="1200" spc="-25" dirty="0">
                <a:cs typeface="Arial"/>
              </a:rPr>
              <a:t>delta</a:t>
            </a:r>
            <a:r>
              <a:rPr sz="1200" spc="90" dirty="0">
                <a:cs typeface="Arial"/>
              </a:rPr>
              <a:t> </a:t>
            </a:r>
            <a:r>
              <a:rPr sz="1200" spc="-35" dirty="0">
                <a:cs typeface="Arial"/>
              </a:rPr>
              <a:t>counterpart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0286" y="2644775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441598"/>
              </p:ext>
            </p:extLst>
          </p:nvPr>
        </p:nvGraphicFramePr>
        <p:xfrm>
          <a:off x="219960" y="2740124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27642" y="2441076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76749"/>
              </p:ext>
            </p:extLst>
          </p:nvPr>
        </p:nvGraphicFramePr>
        <p:xfrm>
          <a:off x="940196" y="2651560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781241" y="2644775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78059"/>
              </p:ext>
            </p:extLst>
          </p:nvPr>
        </p:nvGraphicFramePr>
        <p:xfrm>
          <a:off x="1593369" y="2740124"/>
          <a:ext cx="59626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541329" y="2644775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03884"/>
              </p:ext>
            </p:extLst>
          </p:nvPr>
        </p:nvGraphicFramePr>
        <p:xfrm>
          <a:off x="2334205" y="2740124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157756" y="2680004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41461" y="2792193"/>
            <a:ext cx="334645" cy="88900"/>
            <a:chOff x="3196043" y="2290679"/>
            <a:chExt cx="334645" cy="88900"/>
          </a:xfrm>
        </p:grpSpPr>
        <p:sp>
          <p:nvSpPr>
            <p:cNvPr id="25" name="object 25"/>
            <p:cNvSpPr/>
            <p:nvPr/>
          </p:nvSpPr>
          <p:spPr>
            <a:xfrm>
              <a:off x="3198577" y="2293213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7313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61385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169249" y="2771714"/>
            <a:ext cx="27813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75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pid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065547" y="2793464"/>
            <a:ext cx="409575" cy="88900"/>
            <a:chOff x="3120129" y="2291950"/>
            <a:chExt cx="409575" cy="88900"/>
          </a:xfrm>
        </p:grpSpPr>
        <p:sp>
          <p:nvSpPr>
            <p:cNvPr id="30" name="object 30"/>
            <p:cNvSpPr/>
            <p:nvPr/>
          </p:nvSpPr>
          <p:spPr>
            <a:xfrm>
              <a:off x="3527964" y="2291950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20129" y="2379249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965482" y="2568575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58826"/>
              </p:ext>
            </p:extLst>
          </p:nvPr>
        </p:nvGraphicFramePr>
        <p:xfrm>
          <a:off x="3774836" y="2695839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386558" y="3068421"/>
            <a:ext cx="781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05" dirty="0">
                <a:latin typeface="Tahoma"/>
                <a:cs typeface="Tahoma"/>
              </a:rPr>
              <a:t>∆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9276" y="3096893"/>
            <a:ext cx="143510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" spc="35" dirty="0">
                <a:latin typeface="PMingLiU"/>
                <a:cs typeface="PMingLiU"/>
              </a:rPr>
              <a:t>Grant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1223" y="3252346"/>
            <a:ext cx="527050" cy="86360"/>
          </a:xfrm>
          <a:custGeom>
            <a:avLst/>
            <a:gdLst/>
            <a:ahLst/>
            <a:cxnLst/>
            <a:rect l="l" t="t" r="r" b="b"/>
            <a:pathLst>
              <a:path w="527050" h="86360">
                <a:moveTo>
                  <a:pt x="142328" y="0"/>
                </a:moveTo>
                <a:lnTo>
                  <a:pt x="0" y="0"/>
                </a:lnTo>
                <a:lnTo>
                  <a:pt x="0" y="86029"/>
                </a:lnTo>
                <a:lnTo>
                  <a:pt x="142328" y="86029"/>
                </a:lnTo>
                <a:lnTo>
                  <a:pt x="142328" y="0"/>
                </a:lnTo>
                <a:close/>
              </a:path>
              <a:path w="527050" h="86360">
                <a:moveTo>
                  <a:pt x="293700" y="0"/>
                </a:moveTo>
                <a:lnTo>
                  <a:pt x="144856" y="0"/>
                </a:lnTo>
                <a:lnTo>
                  <a:pt x="144856" y="86029"/>
                </a:lnTo>
                <a:lnTo>
                  <a:pt x="293700" y="86029"/>
                </a:lnTo>
                <a:lnTo>
                  <a:pt x="293700" y="0"/>
                </a:lnTo>
                <a:close/>
              </a:path>
              <a:path w="527050" h="86360">
                <a:moveTo>
                  <a:pt x="527050" y="0"/>
                </a:moveTo>
                <a:lnTo>
                  <a:pt x="296227" y="0"/>
                </a:lnTo>
                <a:lnTo>
                  <a:pt x="296227" y="86029"/>
                </a:lnTo>
                <a:lnTo>
                  <a:pt x="527050" y="86029"/>
                </a:lnTo>
                <a:lnTo>
                  <a:pt x="52705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7" name="objec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01200"/>
              </p:ext>
            </p:extLst>
          </p:nvPr>
        </p:nvGraphicFramePr>
        <p:xfrm>
          <a:off x="219960" y="3163770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1017888" y="3113144"/>
            <a:ext cx="3409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AuthGrant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68758" y="3215840"/>
            <a:ext cx="319405" cy="88900"/>
            <a:chOff x="1123340" y="2790526"/>
            <a:chExt cx="319405" cy="88900"/>
          </a:xfrm>
        </p:grpSpPr>
        <p:sp>
          <p:nvSpPr>
            <p:cNvPr id="40" name="object 40"/>
            <p:cNvSpPr/>
            <p:nvPr/>
          </p:nvSpPr>
          <p:spPr>
            <a:xfrm>
              <a:off x="1125880" y="2793060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0" y="0"/>
                  </a:moveTo>
                  <a:lnTo>
                    <a:pt x="3154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24610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88688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96552" y="3195361"/>
            <a:ext cx="2628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fid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92850" y="3217110"/>
            <a:ext cx="394335" cy="88900"/>
            <a:chOff x="1047432" y="2791796"/>
            <a:chExt cx="394335" cy="88900"/>
          </a:xfrm>
        </p:grpSpPr>
        <p:sp>
          <p:nvSpPr>
            <p:cNvPr id="45" name="object 45"/>
            <p:cNvSpPr/>
            <p:nvPr/>
          </p:nvSpPr>
          <p:spPr>
            <a:xfrm>
              <a:off x="1440059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47432" y="2879096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0" y="0"/>
                  </a:moveTo>
                  <a:lnTo>
                    <a:pt x="3938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756958" y="3033629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0" baseline="5555" dirty="0">
                <a:latin typeface="Tahoma"/>
                <a:cs typeface="Tahoma"/>
              </a:rPr>
              <a:t>∆</a:t>
            </a:r>
            <a:r>
              <a:rPr sz="350" spc="40" dirty="0">
                <a:latin typeface="PMingLiU"/>
                <a:cs typeface="PMingLiU"/>
              </a:rPr>
              <a:t>Author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603288" y="3208061"/>
            <a:ext cx="578485" cy="174625"/>
          </a:xfrm>
          <a:custGeom>
            <a:avLst/>
            <a:gdLst/>
            <a:ahLst/>
            <a:cxnLst/>
            <a:rect l="l" t="t" r="r" b="b"/>
            <a:pathLst>
              <a:path w="578485" h="174625">
                <a:moveTo>
                  <a:pt x="142328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28" y="174599"/>
                </a:lnTo>
                <a:lnTo>
                  <a:pt x="142328" y="88569"/>
                </a:lnTo>
                <a:close/>
              </a:path>
              <a:path w="578485" h="174625">
                <a:moveTo>
                  <a:pt x="142328" y="0"/>
                </a:moveTo>
                <a:lnTo>
                  <a:pt x="0" y="0"/>
                </a:lnTo>
                <a:lnTo>
                  <a:pt x="0" y="86029"/>
                </a:lnTo>
                <a:lnTo>
                  <a:pt x="142328" y="86029"/>
                </a:lnTo>
                <a:lnTo>
                  <a:pt x="142328" y="0"/>
                </a:lnTo>
                <a:close/>
              </a:path>
              <a:path w="57848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69"/>
                </a:lnTo>
                <a:close/>
              </a:path>
              <a:path w="578485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578485" h="174625">
                <a:moveTo>
                  <a:pt x="578040" y="88569"/>
                </a:moveTo>
                <a:lnTo>
                  <a:pt x="308940" y="88569"/>
                </a:lnTo>
                <a:lnTo>
                  <a:pt x="308940" y="174599"/>
                </a:lnTo>
                <a:lnTo>
                  <a:pt x="578040" y="174599"/>
                </a:lnTo>
                <a:lnTo>
                  <a:pt x="578040" y="88569"/>
                </a:lnTo>
                <a:close/>
              </a:path>
              <a:path w="578485" h="174625">
                <a:moveTo>
                  <a:pt x="578040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578040" y="86029"/>
                </a:lnTo>
                <a:lnTo>
                  <a:pt x="578040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9" name="object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44271"/>
              </p:ext>
            </p:extLst>
          </p:nvPr>
        </p:nvGraphicFramePr>
        <p:xfrm>
          <a:off x="1602025" y="3119485"/>
          <a:ext cx="5784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object 50"/>
          <p:cNvSpPr txBox="1"/>
          <p:nvPr/>
        </p:nvSpPr>
        <p:spPr>
          <a:xfrm>
            <a:off x="2507357" y="3113144"/>
            <a:ext cx="2235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82" baseline="5555" dirty="0">
                <a:latin typeface="Tahoma"/>
                <a:cs typeface="Tahoma"/>
              </a:rPr>
              <a:t>∆</a:t>
            </a:r>
            <a:r>
              <a:rPr sz="350" spc="55" dirty="0">
                <a:latin typeface="PMingLiU"/>
                <a:cs typeface="PMingLiU"/>
              </a:rPr>
              <a:t>Cite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429569" y="3215840"/>
            <a:ext cx="459105" cy="88900"/>
            <a:chOff x="2484151" y="2790526"/>
            <a:chExt cx="459105" cy="88900"/>
          </a:xfrm>
        </p:grpSpPr>
        <p:sp>
          <p:nvSpPr>
            <p:cNvPr id="52" name="object 52"/>
            <p:cNvSpPr/>
            <p:nvPr/>
          </p:nvSpPr>
          <p:spPr>
            <a:xfrm>
              <a:off x="2486685" y="2793060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0" y="0"/>
                  </a:moveTo>
                  <a:lnTo>
                    <a:pt x="4551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85421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23191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457357" y="3195361"/>
            <a:ext cx="4025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0" dirty="0">
                <a:latin typeface="Tahoma"/>
                <a:cs typeface="Tahoma"/>
              </a:rPr>
              <a:t>citing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cited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353655" y="3217110"/>
            <a:ext cx="534035" cy="88900"/>
            <a:chOff x="2408237" y="2791796"/>
            <a:chExt cx="534035" cy="88900"/>
          </a:xfrm>
        </p:grpSpPr>
        <p:sp>
          <p:nvSpPr>
            <p:cNvPr id="57" name="object 57"/>
            <p:cNvSpPr/>
            <p:nvPr/>
          </p:nvSpPr>
          <p:spPr>
            <a:xfrm>
              <a:off x="2940570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08237" y="2879096"/>
              <a:ext cx="534035" cy="0"/>
            </a:xfrm>
            <a:custGeom>
              <a:avLst/>
              <a:gdLst/>
              <a:ahLst/>
              <a:cxnLst/>
              <a:rect l="l" t="t" r="r" b="b"/>
              <a:pathLst>
                <a:path w="534035">
                  <a:moveTo>
                    <a:pt x="0" y="0"/>
                  </a:moveTo>
                  <a:lnTo>
                    <a:pt x="533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3133479" y="3033629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7" baseline="5555" dirty="0">
                <a:latin typeface="Tahoma"/>
                <a:cs typeface="Tahoma"/>
              </a:rPr>
              <a:t>∆</a:t>
            </a:r>
            <a:r>
              <a:rPr sz="350" spc="45" dirty="0">
                <a:latin typeface="PMingLiU"/>
                <a:cs typeface="PMingLiU"/>
              </a:rPr>
              <a:t>Writes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032330" y="3208061"/>
            <a:ext cx="473075" cy="174625"/>
          </a:xfrm>
          <a:custGeom>
            <a:avLst/>
            <a:gdLst/>
            <a:ahLst/>
            <a:cxnLst/>
            <a:rect l="l" t="t" r="r" b="b"/>
            <a:pathLst>
              <a:path w="473075" h="174625">
                <a:moveTo>
                  <a:pt x="14234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69"/>
                </a:lnTo>
                <a:close/>
              </a:path>
              <a:path w="473075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47307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69"/>
                </a:lnTo>
                <a:close/>
              </a:path>
              <a:path w="473075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473075" h="174625">
                <a:moveTo>
                  <a:pt x="472986" y="88569"/>
                </a:moveTo>
                <a:lnTo>
                  <a:pt x="308940" y="88569"/>
                </a:lnTo>
                <a:lnTo>
                  <a:pt x="308940" y="174599"/>
                </a:lnTo>
                <a:lnTo>
                  <a:pt x="472986" y="174599"/>
                </a:lnTo>
                <a:lnTo>
                  <a:pt x="472986" y="88569"/>
                </a:lnTo>
                <a:close/>
              </a:path>
              <a:path w="473075" h="174625">
                <a:moveTo>
                  <a:pt x="472986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472986" y="86029"/>
                </a:lnTo>
                <a:lnTo>
                  <a:pt x="472986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1" name="object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9430"/>
              </p:ext>
            </p:extLst>
          </p:nvPr>
        </p:nvGraphicFramePr>
        <p:xfrm>
          <a:off x="3031073" y="3119485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" name="object 62"/>
          <p:cNvSpPr txBox="1"/>
          <p:nvPr/>
        </p:nvSpPr>
        <p:spPr>
          <a:xfrm>
            <a:off x="3926671" y="3113144"/>
            <a:ext cx="2000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Pub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885218" y="3215840"/>
            <a:ext cx="363220" cy="88900"/>
            <a:chOff x="3939800" y="2790526"/>
            <a:chExt cx="363220" cy="88900"/>
          </a:xfrm>
        </p:grpSpPr>
        <p:sp>
          <p:nvSpPr>
            <p:cNvPr id="64" name="object 64"/>
            <p:cNvSpPr/>
            <p:nvPr/>
          </p:nvSpPr>
          <p:spPr>
            <a:xfrm>
              <a:off x="3942340" y="2793060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9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41070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07649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913012" y="3195361"/>
            <a:ext cx="30607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5" dirty="0">
                <a:latin typeface="Tahoma"/>
                <a:cs typeface="Tahoma"/>
              </a:rPr>
              <a:t>pid</a:t>
            </a:r>
            <a:r>
              <a:rPr sz="550" spc="370" dirty="0">
                <a:latin typeface="Tahoma"/>
                <a:cs typeface="Tahoma"/>
              </a:rPr>
              <a:t> </a:t>
            </a:r>
            <a:r>
              <a:rPr sz="550" spc="-5" dirty="0">
                <a:latin typeface="Tahoma"/>
                <a:cs typeface="Tahoma"/>
              </a:rPr>
              <a:t>title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809310" y="3217110"/>
            <a:ext cx="437515" cy="88900"/>
            <a:chOff x="3863892" y="2791796"/>
            <a:chExt cx="437515" cy="88900"/>
          </a:xfrm>
        </p:grpSpPr>
        <p:sp>
          <p:nvSpPr>
            <p:cNvPr id="69" name="object 69"/>
            <p:cNvSpPr/>
            <p:nvPr/>
          </p:nvSpPr>
          <p:spPr>
            <a:xfrm>
              <a:off x="4300010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63892" y="2879096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43970AF-9066-E142-B6DB-2A470E3BD19D}"/>
              </a:ext>
            </a:extLst>
          </p:cNvPr>
          <p:cNvSpPr txBox="1"/>
          <p:nvPr/>
        </p:nvSpPr>
        <p:spPr>
          <a:xfrm>
            <a:off x="3745148" y="1429927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Other results </a:t>
            </a:r>
          </a:p>
          <a:p>
            <a:r>
              <a:rPr lang="en-US" sz="1000" dirty="0">
                <a:solidFill>
                  <a:srgbClr val="FF0000"/>
                </a:solidFill>
              </a:rPr>
              <a:t>are possible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8AC5FD7-1AFC-2247-A598-730D28BE71D1}"/>
              </a:ext>
            </a:extLst>
          </p:cNvPr>
          <p:cNvCxnSpPr>
            <a:cxnSpLocks/>
          </p:cNvCxnSpPr>
          <p:nvPr/>
        </p:nvCxnSpPr>
        <p:spPr>
          <a:xfrm flipH="1">
            <a:off x="3513172" y="1821445"/>
            <a:ext cx="552875" cy="1262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F6DB7E0-2EBF-5E4D-8F86-8114996B1210}"/>
              </a:ext>
            </a:extLst>
          </p:cNvPr>
          <p:cNvCxnSpPr>
            <a:cxnSpLocks/>
            <a:endCxn id="67" idx="3"/>
          </p:cNvCxnSpPr>
          <p:nvPr/>
        </p:nvCxnSpPr>
        <p:spPr>
          <a:xfrm>
            <a:off x="4066047" y="1856579"/>
            <a:ext cx="153035" cy="139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lide Number Placeholder 85">
            <a:extLst>
              <a:ext uri="{FF2B5EF4-FFF2-40B4-BE49-F238E27FC236}">
                <a16:creationId xmlns:a16="http://schemas.microsoft.com/office/drawing/2014/main" id="{14703CEE-866E-DC49-91A0-4F2C7E4273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273774" y="3390719"/>
            <a:ext cx="279400" cy="102235"/>
          </a:xfrm>
        </p:spPr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26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grpSp>
        <p:nvGrpSpPr>
          <p:cNvPr id="87" name="object 3">
            <a:extLst>
              <a:ext uri="{FF2B5EF4-FFF2-40B4-BE49-F238E27FC236}">
                <a16:creationId xmlns:a16="http://schemas.microsoft.com/office/drawing/2014/main" id="{1F02D09A-710D-0846-BF2B-A458570C3A47}"/>
              </a:ext>
            </a:extLst>
          </p:cNvPr>
          <p:cNvGrpSpPr/>
          <p:nvPr/>
        </p:nvGrpSpPr>
        <p:grpSpPr>
          <a:xfrm>
            <a:off x="236520" y="1057325"/>
            <a:ext cx="3486924" cy="986155"/>
            <a:chOff x="87743" y="767206"/>
            <a:chExt cx="4483735" cy="986155"/>
          </a:xfrm>
        </p:grpSpPr>
        <p:sp>
          <p:nvSpPr>
            <p:cNvPr id="88" name="object 4">
              <a:extLst>
                <a:ext uri="{FF2B5EF4-FFF2-40B4-BE49-F238E27FC236}">
                  <a16:creationId xmlns:a16="http://schemas.microsoft.com/office/drawing/2014/main" id="{BB8465A4-DA47-8648-8B6D-B78F6FAB1A9C}"/>
                </a:ext>
              </a:extLst>
            </p:cNvPr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5">
              <a:extLst>
                <a:ext uri="{FF2B5EF4-FFF2-40B4-BE49-F238E27FC236}">
                  <a16:creationId xmlns:a16="http://schemas.microsoft.com/office/drawing/2014/main" id="{39600F5A-D9C1-354A-B733-A262E6BE2C8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90" name="object 6">
              <a:extLst>
                <a:ext uri="{FF2B5EF4-FFF2-40B4-BE49-F238E27FC236}">
                  <a16:creationId xmlns:a16="http://schemas.microsoft.com/office/drawing/2014/main" id="{AC511E2D-C1AE-ED41-96F5-F1F3DE8EFD4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91" name="object 7">
              <a:extLst>
                <a:ext uri="{FF2B5EF4-FFF2-40B4-BE49-F238E27FC236}">
                  <a16:creationId xmlns:a16="http://schemas.microsoft.com/office/drawing/2014/main" id="{4543E294-D3A4-1840-823B-8C96A36B661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92" name="object 8">
              <a:extLst>
                <a:ext uri="{FF2B5EF4-FFF2-40B4-BE49-F238E27FC236}">
                  <a16:creationId xmlns:a16="http://schemas.microsoft.com/office/drawing/2014/main" id="{D67E1CBC-2548-B74F-84C4-C8104021D1D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93" name="object 9">
              <a:extLst>
                <a:ext uri="{FF2B5EF4-FFF2-40B4-BE49-F238E27FC236}">
                  <a16:creationId xmlns:a16="http://schemas.microsoft.com/office/drawing/2014/main" id="{72A3A468-C0F2-814E-A04B-11DB6AB64922}"/>
                </a:ext>
              </a:extLst>
            </p:cNvPr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10">
              <a:extLst>
                <a:ext uri="{FF2B5EF4-FFF2-40B4-BE49-F238E27FC236}">
                  <a16:creationId xmlns:a16="http://schemas.microsoft.com/office/drawing/2014/main" id="{D021BACD-1000-7C44-9C64-DCA1CDCDAC7B}"/>
                </a:ext>
              </a:extLst>
            </p:cNvPr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11">
              <a:extLst>
                <a:ext uri="{FF2B5EF4-FFF2-40B4-BE49-F238E27FC236}">
                  <a16:creationId xmlns:a16="http://schemas.microsoft.com/office/drawing/2014/main" id="{72CF0902-63F7-2745-A780-7DA38BC401FE}"/>
                </a:ext>
              </a:extLst>
            </p:cNvPr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2">
              <a:extLst>
                <a:ext uri="{FF2B5EF4-FFF2-40B4-BE49-F238E27FC236}">
                  <a16:creationId xmlns:a16="http://schemas.microsoft.com/office/drawing/2014/main" id="{21A51E76-451A-BD47-8EA3-5D90A5B31A51}"/>
                </a:ext>
              </a:extLst>
            </p:cNvPr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3">
              <a:extLst>
                <a:ext uri="{FF2B5EF4-FFF2-40B4-BE49-F238E27FC236}">
                  <a16:creationId xmlns:a16="http://schemas.microsoft.com/office/drawing/2014/main" id="{D11368ED-70C0-9640-9CCF-09237B7EDA4F}"/>
                </a:ext>
              </a:extLst>
            </p:cNvPr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14">
            <a:extLst>
              <a:ext uri="{FF2B5EF4-FFF2-40B4-BE49-F238E27FC236}">
                <a16:creationId xmlns:a16="http://schemas.microsoft.com/office/drawing/2014/main" id="{F731E091-40FC-3C40-B734-F8DC35EC095E}"/>
              </a:ext>
            </a:extLst>
          </p:cNvPr>
          <p:cNvSpPr txBox="1"/>
          <p:nvPr/>
        </p:nvSpPr>
        <p:spPr>
          <a:xfrm>
            <a:off x="309683" y="792802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sp>
        <p:nvSpPr>
          <p:cNvPr id="99" name="object 17">
            <a:extLst>
              <a:ext uri="{FF2B5EF4-FFF2-40B4-BE49-F238E27FC236}">
                <a16:creationId xmlns:a16="http://schemas.microsoft.com/office/drawing/2014/main" id="{201BA6B3-4DEC-4340-9435-1610DABC4E1F}"/>
              </a:ext>
            </a:extLst>
          </p:cNvPr>
          <p:cNvSpPr txBox="1"/>
          <p:nvPr/>
        </p:nvSpPr>
        <p:spPr>
          <a:xfrm>
            <a:off x="410112" y="2125565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solidFill>
                  <a:srgbClr val="FF0000"/>
                </a:solidFill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00" name="object 18">
            <a:extLst>
              <a:ext uri="{FF2B5EF4-FFF2-40B4-BE49-F238E27FC236}">
                <a16:creationId xmlns:a16="http://schemas.microsoft.com/office/drawing/2014/main" id="{C75A0F4A-5381-D745-92AD-A24C34E43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47558"/>
              </p:ext>
            </p:extLst>
          </p:nvPr>
        </p:nvGraphicFramePr>
        <p:xfrm>
          <a:off x="239786" y="2220914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1" name="object 19">
            <a:extLst>
              <a:ext uri="{FF2B5EF4-FFF2-40B4-BE49-F238E27FC236}">
                <a16:creationId xmlns:a16="http://schemas.microsoft.com/office/drawing/2014/main" id="{4F646173-E4E7-C04E-A97B-EE8BE15FDDA3}"/>
              </a:ext>
            </a:extLst>
          </p:cNvPr>
          <p:cNvSpPr txBox="1"/>
          <p:nvPr/>
        </p:nvSpPr>
        <p:spPr>
          <a:xfrm>
            <a:off x="1047468" y="2081280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02" name="object 20">
            <a:extLst>
              <a:ext uri="{FF2B5EF4-FFF2-40B4-BE49-F238E27FC236}">
                <a16:creationId xmlns:a16="http://schemas.microsoft.com/office/drawing/2014/main" id="{2C02C161-FB67-C94C-946A-5307D06DF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366645"/>
              </p:ext>
            </p:extLst>
          </p:nvPr>
        </p:nvGraphicFramePr>
        <p:xfrm>
          <a:off x="960022" y="2176629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" name="object 21">
            <a:extLst>
              <a:ext uri="{FF2B5EF4-FFF2-40B4-BE49-F238E27FC236}">
                <a16:creationId xmlns:a16="http://schemas.microsoft.com/office/drawing/2014/main" id="{E33B33C6-7202-1F45-BA58-E641F0FDC776}"/>
              </a:ext>
            </a:extLst>
          </p:cNvPr>
          <p:cNvSpPr txBox="1"/>
          <p:nvPr/>
        </p:nvSpPr>
        <p:spPr>
          <a:xfrm>
            <a:off x="1801067" y="208128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04" name="object 22">
            <a:extLst>
              <a:ext uri="{FF2B5EF4-FFF2-40B4-BE49-F238E27FC236}">
                <a16:creationId xmlns:a16="http://schemas.microsoft.com/office/drawing/2014/main" id="{5B695DC8-D6A5-394D-B9CB-6194E3681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25011"/>
              </p:ext>
            </p:extLst>
          </p:nvPr>
        </p:nvGraphicFramePr>
        <p:xfrm>
          <a:off x="1613195" y="2176629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5" name="object 23">
            <a:extLst>
              <a:ext uri="{FF2B5EF4-FFF2-40B4-BE49-F238E27FC236}">
                <a16:creationId xmlns:a16="http://schemas.microsoft.com/office/drawing/2014/main" id="{C3F8A89D-F722-BC46-A453-04D02C2855AC}"/>
              </a:ext>
            </a:extLst>
          </p:cNvPr>
          <p:cNvSpPr txBox="1"/>
          <p:nvPr/>
        </p:nvSpPr>
        <p:spPr>
          <a:xfrm>
            <a:off x="2561155" y="2169843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06" name="object 24">
            <a:extLst>
              <a:ext uri="{FF2B5EF4-FFF2-40B4-BE49-F238E27FC236}">
                <a16:creationId xmlns:a16="http://schemas.microsoft.com/office/drawing/2014/main" id="{ACE26348-B774-0645-9CED-A5187944E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06749"/>
              </p:ext>
            </p:extLst>
          </p:nvPr>
        </p:nvGraphicFramePr>
        <p:xfrm>
          <a:off x="2354031" y="2265192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" name="object 25">
            <a:extLst>
              <a:ext uri="{FF2B5EF4-FFF2-40B4-BE49-F238E27FC236}">
                <a16:creationId xmlns:a16="http://schemas.microsoft.com/office/drawing/2014/main" id="{2D40CAC6-1832-2441-BE10-AFB44A2CD651}"/>
              </a:ext>
            </a:extLst>
          </p:cNvPr>
          <p:cNvSpPr txBox="1"/>
          <p:nvPr/>
        </p:nvSpPr>
        <p:spPr>
          <a:xfrm>
            <a:off x="3177582" y="2125565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08" name="object 26">
            <a:extLst>
              <a:ext uri="{FF2B5EF4-FFF2-40B4-BE49-F238E27FC236}">
                <a16:creationId xmlns:a16="http://schemas.microsoft.com/office/drawing/2014/main" id="{14F2CBB3-B06E-A242-AD98-4343C57D1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32072"/>
              </p:ext>
            </p:extLst>
          </p:nvPr>
        </p:nvGraphicFramePr>
        <p:xfrm>
          <a:off x="3050899" y="2220914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object 27">
            <a:extLst>
              <a:ext uri="{FF2B5EF4-FFF2-40B4-BE49-F238E27FC236}">
                <a16:creationId xmlns:a16="http://schemas.microsoft.com/office/drawing/2014/main" id="{68590941-A16E-544D-AE8B-9E51A734C8CE}"/>
              </a:ext>
            </a:extLst>
          </p:cNvPr>
          <p:cNvSpPr txBox="1"/>
          <p:nvPr/>
        </p:nvSpPr>
        <p:spPr>
          <a:xfrm>
            <a:off x="3985308" y="2125565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10" name="object 28">
            <a:extLst>
              <a:ext uri="{FF2B5EF4-FFF2-40B4-BE49-F238E27FC236}">
                <a16:creationId xmlns:a16="http://schemas.microsoft.com/office/drawing/2014/main" id="{D010E095-A5CF-5040-AD82-4DCB7B10C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13530"/>
              </p:ext>
            </p:extLst>
          </p:nvPr>
        </p:nvGraphicFramePr>
        <p:xfrm>
          <a:off x="3794662" y="2220914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9DBDE7F-8EC4-0D41-A24B-054684CC134C}"/>
              </a:ext>
            </a:extLst>
          </p:cNvPr>
          <p:cNvCxnSpPr>
            <a:cxnSpLocks/>
          </p:cNvCxnSpPr>
          <p:nvPr/>
        </p:nvCxnSpPr>
        <p:spPr>
          <a:xfrm flipV="1">
            <a:off x="95300" y="2604108"/>
            <a:ext cx="4425010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ight Arrow 124">
            <a:extLst>
              <a:ext uri="{FF2B5EF4-FFF2-40B4-BE49-F238E27FC236}">
                <a16:creationId xmlns:a16="http://schemas.microsoft.com/office/drawing/2014/main" id="{5AC052A2-79EC-E94C-B124-2077EF7140D8}"/>
              </a:ext>
            </a:extLst>
          </p:cNvPr>
          <p:cNvSpPr/>
          <p:nvPr/>
        </p:nvSpPr>
        <p:spPr>
          <a:xfrm>
            <a:off x="94625" y="3289944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A51CB36B-46AE-5748-A1B3-F7AD6E5A4340}"/>
              </a:ext>
            </a:extLst>
          </p:cNvPr>
          <p:cNvSpPr/>
          <p:nvPr/>
        </p:nvSpPr>
        <p:spPr>
          <a:xfrm>
            <a:off x="125596" y="2403551"/>
            <a:ext cx="68498" cy="51130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3F6001A7-0323-2747-95DA-14C555273D4C}"/>
              </a:ext>
            </a:extLst>
          </p:cNvPr>
          <p:cNvSpPr/>
          <p:nvPr/>
        </p:nvSpPr>
        <p:spPr>
          <a:xfrm>
            <a:off x="1550752" y="317817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>
            <a:extLst>
              <a:ext uri="{FF2B5EF4-FFF2-40B4-BE49-F238E27FC236}">
                <a16:creationId xmlns:a16="http://schemas.microsoft.com/office/drawing/2014/main" id="{BE1A619C-7930-414E-BC92-441F30754CD5}"/>
              </a:ext>
            </a:extLst>
          </p:cNvPr>
          <p:cNvSpPr/>
          <p:nvPr/>
        </p:nvSpPr>
        <p:spPr>
          <a:xfrm>
            <a:off x="1543050" y="327944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33502B8A-1486-0743-A9F3-BF561201C737}"/>
              </a:ext>
            </a:extLst>
          </p:cNvPr>
          <p:cNvSpPr/>
          <p:nvPr/>
        </p:nvSpPr>
        <p:spPr>
          <a:xfrm>
            <a:off x="2998552" y="317817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BAB8FDD4-E8B7-3742-9F71-40F5B77E140E}"/>
              </a:ext>
            </a:extLst>
          </p:cNvPr>
          <p:cNvSpPr/>
          <p:nvPr/>
        </p:nvSpPr>
        <p:spPr>
          <a:xfrm>
            <a:off x="2990850" y="3279445"/>
            <a:ext cx="68498" cy="5113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F073403-792C-CC4A-BCFC-0F7CEBAD6687}"/>
              </a:ext>
            </a:extLst>
          </p:cNvPr>
          <p:cNvSpPr/>
          <p:nvPr/>
        </p:nvSpPr>
        <p:spPr>
          <a:xfrm>
            <a:off x="3723118" y="1030603"/>
            <a:ext cx="230505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100" dirty="0">
                <a:solidFill>
                  <a:srgbClr val="F79646">
                    <a:lumMod val="50000"/>
                  </a:srgbClr>
                </a:solidFill>
              </a:rPr>
              <a:t>Rule 3, 5 do</a:t>
            </a:r>
          </a:p>
          <a:p>
            <a:pPr lvl="0"/>
            <a:r>
              <a:rPr lang="en-US" sz="1100" dirty="0">
                <a:solidFill>
                  <a:srgbClr val="F79646">
                    <a:lumMod val="50000"/>
                  </a:srgbClr>
                </a:solidFill>
              </a:rPr>
              <a:t> not fire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23" grpId="0"/>
      <p:bldP spid="28" grpId="0"/>
      <p:bldP spid="32" grpId="0"/>
      <p:bldP spid="38" grpId="0"/>
      <p:bldP spid="43" grpId="0"/>
      <p:bldP spid="50" grpId="0"/>
      <p:bldP spid="55" grpId="0"/>
      <p:bldP spid="62" grpId="0"/>
      <p:bldP spid="67" grpId="0"/>
      <p:bldP spid="79" grpId="0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9" y="59878"/>
            <a:ext cx="239012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20" dirty="0">
                <a:solidFill>
                  <a:srgbClr val="FFFFFF"/>
                </a:solidFill>
                <a:latin typeface="Calibri"/>
                <a:cs typeface="Calibri"/>
              </a:rPr>
              <a:t>Stage vs. 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lang="en-US" sz="1400" spc="20" dirty="0">
                <a:solidFill>
                  <a:srgbClr val="FFFFFF"/>
                </a:solidFill>
                <a:latin typeface="Calibri"/>
                <a:cs typeface="Calibri"/>
              </a:rPr>
              <a:t> Semantics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Semantics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67" y="477582"/>
            <a:ext cx="4539655" cy="53546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 marR="17780">
              <a:lnSpc>
                <a:spcPct val="102600"/>
              </a:lnSpc>
              <a:spcBef>
                <a:spcPts val="55"/>
              </a:spcBef>
            </a:pPr>
            <a:r>
              <a:rPr lang="en-US" sz="1100" b="1" spc="-3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Step semantics:</a:t>
            </a:r>
            <a:r>
              <a:rPr lang="en-US" sz="1100" spc="-3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non-deterministic, result depends on the order of rules fired</a:t>
            </a:r>
          </a:p>
          <a:p>
            <a:pPr marL="42545" marR="17780">
              <a:lnSpc>
                <a:spcPct val="102600"/>
              </a:lnSpc>
              <a:spcBef>
                <a:spcPts val="55"/>
              </a:spcBef>
            </a:pPr>
            <a:r>
              <a:rPr lang="en-US" sz="1100" b="1" spc="-30" dirty="0">
                <a:solidFill>
                  <a:srgbClr val="0070C0"/>
                </a:solidFill>
                <a:latin typeface="Arial"/>
                <a:cs typeface="Arial"/>
              </a:rPr>
              <a:t>Stage semantics: </a:t>
            </a:r>
            <a:r>
              <a:rPr lang="en-US" sz="1100" spc="-30" dirty="0">
                <a:latin typeface="Arial"/>
                <a:cs typeface="Arial"/>
              </a:rPr>
              <a:t>deterministic, each stage depends on all delta relations of previous step. Rules are monotone ⇒ Unique fixpoint in poly-time</a:t>
            </a:r>
            <a:endParaRPr sz="1200" dirty="0">
              <a:cs typeface="Arial"/>
            </a:endParaRPr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96B6E5E3-E8C7-4E4E-AF92-51A361EE99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27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sp>
        <p:nvSpPr>
          <p:cNvPr id="84" name="object 15">
            <a:extLst>
              <a:ext uri="{FF2B5EF4-FFF2-40B4-BE49-F238E27FC236}">
                <a16:creationId xmlns:a16="http://schemas.microsoft.com/office/drawing/2014/main" id="{AB205ABC-AC67-794B-BFAC-E95345409B52}"/>
              </a:ext>
            </a:extLst>
          </p:cNvPr>
          <p:cNvSpPr txBox="1"/>
          <p:nvPr/>
        </p:nvSpPr>
        <p:spPr>
          <a:xfrm>
            <a:off x="444868" y="2668470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85" name="object 16">
            <a:extLst>
              <a:ext uri="{FF2B5EF4-FFF2-40B4-BE49-F238E27FC236}">
                <a16:creationId xmlns:a16="http://schemas.microsoft.com/office/drawing/2014/main" id="{422FC5CE-5CEA-2547-96FC-AAC0B99C7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66004"/>
              </p:ext>
            </p:extLst>
          </p:nvPr>
        </p:nvGraphicFramePr>
        <p:xfrm>
          <a:off x="274542" y="2763819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6" name="object 18">
            <a:extLst>
              <a:ext uri="{FF2B5EF4-FFF2-40B4-BE49-F238E27FC236}">
                <a16:creationId xmlns:a16="http://schemas.microsoft.com/office/drawing/2014/main" id="{A8F5ADBE-7D36-3E48-B824-293C73B49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37540"/>
              </p:ext>
            </p:extLst>
          </p:nvPr>
        </p:nvGraphicFramePr>
        <p:xfrm>
          <a:off x="994778" y="2675255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object 19">
            <a:extLst>
              <a:ext uri="{FF2B5EF4-FFF2-40B4-BE49-F238E27FC236}">
                <a16:creationId xmlns:a16="http://schemas.microsoft.com/office/drawing/2014/main" id="{0B831E27-C736-1646-B3F6-7DC30C7DE812}"/>
              </a:ext>
            </a:extLst>
          </p:cNvPr>
          <p:cNvSpPr txBox="1"/>
          <p:nvPr/>
        </p:nvSpPr>
        <p:spPr>
          <a:xfrm>
            <a:off x="1835823" y="266847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88" name="object 20">
            <a:extLst>
              <a:ext uri="{FF2B5EF4-FFF2-40B4-BE49-F238E27FC236}">
                <a16:creationId xmlns:a16="http://schemas.microsoft.com/office/drawing/2014/main" id="{579C804E-D03B-0944-826D-E0C30841A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59945"/>
              </p:ext>
            </p:extLst>
          </p:nvPr>
        </p:nvGraphicFramePr>
        <p:xfrm>
          <a:off x="1647951" y="2763819"/>
          <a:ext cx="59626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" name="object 21">
            <a:extLst>
              <a:ext uri="{FF2B5EF4-FFF2-40B4-BE49-F238E27FC236}">
                <a16:creationId xmlns:a16="http://schemas.microsoft.com/office/drawing/2014/main" id="{4C7CD232-E1E5-F94E-BA6C-4BE03D7FE3B0}"/>
              </a:ext>
            </a:extLst>
          </p:cNvPr>
          <p:cNvSpPr txBox="1"/>
          <p:nvPr/>
        </p:nvSpPr>
        <p:spPr>
          <a:xfrm>
            <a:off x="2595911" y="2668470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90" name="object 22">
            <a:extLst>
              <a:ext uri="{FF2B5EF4-FFF2-40B4-BE49-F238E27FC236}">
                <a16:creationId xmlns:a16="http://schemas.microsoft.com/office/drawing/2014/main" id="{1298446E-6B30-F540-A8F7-1C582620F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93720"/>
              </p:ext>
            </p:extLst>
          </p:nvPr>
        </p:nvGraphicFramePr>
        <p:xfrm>
          <a:off x="2388787" y="2763819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1" name="object 23">
            <a:extLst>
              <a:ext uri="{FF2B5EF4-FFF2-40B4-BE49-F238E27FC236}">
                <a16:creationId xmlns:a16="http://schemas.microsoft.com/office/drawing/2014/main" id="{1B90A901-AE43-C841-B419-F80E90044329}"/>
              </a:ext>
            </a:extLst>
          </p:cNvPr>
          <p:cNvSpPr txBox="1"/>
          <p:nvPr/>
        </p:nvSpPr>
        <p:spPr>
          <a:xfrm>
            <a:off x="3212338" y="2703699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92" name="object 24">
            <a:extLst>
              <a:ext uri="{FF2B5EF4-FFF2-40B4-BE49-F238E27FC236}">
                <a16:creationId xmlns:a16="http://schemas.microsoft.com/office/drawing/2014/main" id="{A8B3B8DF-BFF7-004E-99FC-663DE31D1378}"/>
              </a:ext>
            </a:extLst>
          </p:cNvPr>
          <p:cNvGrpSpPr/>
          <p:nvPr/>
        </p:nvGrpSpPr>
        <p:grpSpPr>
          <a:xfrm>
            <a:off x="3196043" y="2815888"/>
            <a:ext cx="334645" cy="88900"/>
            <a:chOff x="3196043" y="2290679"/>
            <a:chExt cx="334645" cy="88900"/>
          </a:xfrm>
        </p:grpSpPr>
        <p:sp>
          <p:nvSpPr>
            <p:cNvPr id="93" name="object 25">
              <a:extLst>
                <a:ext uri="{FF2B5EF4-FFF2-40B4-BE49-F238E27FC236}">
                  <a16:creationId xmlns:a16="http://schemas.microsoft.com/office/drawing/2014/main" id="{FBAC5E62-32A2-3E41-A64A-616281212F75}"/>
                </a:ext>
              </a:extLst>
            </p:cNvPr>
            <p:cNvSpPr/>
            <p:nvPr/>
          </p:nvSpPr>
          <p:spPr>
            <a:xfrm>
              <a:off x="3198577" y="2293213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6">
              <a:extLst>
                <a:ext uri="{FF2B5EF4-FFF2-40B4-BE49-F238E27FC236}">
                  <a16:creationId xmlns:a16="http://schemas.microsoft.com/office/drawing/2014/main" id="{73E852F9-98AF-C247-BF45-DF51370EB567}"/>
                </a:ext>
              </a:extLst>
            </p:cNvPr>
            <p:cNvSpPr/>
            <p:nvPr/>
          </p:nvSpPr>
          <p:spPr>
            <a:xfrm>
              <a:off x="3197313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7">
              <a:extLst>
                <a:ext uri="{FF2B5EF4-FFF2-40B4-BE49-F238E27FC236}">
                  <a16:creationId xmlns:a16="http://schemas.microsoft.com/office/drawing/2014/main" id="{7430F20B-6985-5745-8311-12E83F336E9D}"/>
                </a:ext>
              </a:extLst>
            </p:cNvPr>
            <p:cNvSpPr/>
            <p:nvPr/>
          </p:nvSpPr>
          <p:spPr>
            <a:xfrm>
              <a:off x="3361385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28">
            <a:extLst>
              <a:ext uri="{FF2B5EF4-FFF2-40B4-BE49-F238E27FC236}">
                <a16:creationId xmlns:a16="http://schemas.microsoft.com/office/drawing/2014/main" id="{C1888407-28AB-C349-87EE-9196F46BD836}"/>
              </a:ext>
            </a:extLst>
          </p:cNvPr>
          <p:cNvSpPr txBox="1"/>
          <p:nvPr/>
        </p:nvSpPr>
        <p:spPr>
          <a:xfrm>
            <a:off x="3223831" y="2795409"/>
            <a:ext cx="27813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75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pid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97" name="object 29">
            <a:extLst>
              <a:ext uri="{FF2B5EF4-FFF2-40B4-BE49-F238E27FC236}">
                <a16:creationId xmlns:a16="http://schemas.microsoft.com/office/drawing/2014/main" id="{2132C8CF-B8B3-2A41-87D9-BF2B279B3A7A}"/>
              </a:ext>
            </a:extLst>
          </p:cNvPr>
          <p:cNvGrpSpPr/>
          <p:nvPr/>
        </p:nvGrpSpPr>
        <p:grpSpPr>
          <a:xfrm>
            <a:off x="3120129" y="2817159"/>
            <a:ext cx="409575" cy="88900"/>
            <a:chOff x="3120129" y="2291950"/>
            <a:chExt cx="409575" cy="88900"/>
          </a:xfrm>
        </p:grpSpPr>
        <p:sp>
          <p:nvSpPr>
            <p:cNvPr id="98" name="object 30">
              <a:extLst>
                <a:ext uri="{FF2B5EF4-FFF2-40B4-BE49-F238E27FC236}">
                  <a16:creationId xmlns:a16="http://schemas.microsoft.com/office/drawing/2014/main" id="{DDDD461A-7C17-514F-BEDC-AC8D85C2AB1F}"/>
                </a:ext>
              </a:extLst>
            </p:cNvPr>
            <p:cNvSpPr/>
            <p:nvPr/>
          </p:nvSpPr>
          <p:spPr>
            <a:xfrm>
              <a:off x="3527964" y="2291950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1">
              <a:extLst>
                <a:ext uri="{FF2B5EF4-FFF2-40B4-BE49-F238E27FC236}">
                  <a16:creationId xmlns:a16="http://schemas.microsoft.com/office/drawing/2014/main" id="{84E96234-9999-7843-A447-5DF4F2BCFE5B}"/>
                </a:ext>
              </a:extLst>
            </p:cNvPr>
            <p:cNvSpPr/>
            <p:nvPr/>
          </p:nvSpPr>
          <p:spPr>
            <a:xfrm>
              <a:off x="3120129" y="2379249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32">
            <a:extLst>
              <a:ext uri="{FF2B5EF4-FFF2-40B4-BE49-F238E27FC236}">
                <a16:creationId xmlns:a16="http://schemas.microsoft.com/office/drawing/2014/main" id="{34A70DE2-4907-2F4B-B92A-7C92077F2184}"/>
              </a:ext>
            </a:extLst>
          </p:cNvPr>
          <p:cNvSpPr txBox="1"/>
          <p:nvPr/>
        </p:nvSpPr>
        <p:spPr>
          <a:xfrm>
            <a:off x="4020064" y="2703699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101" name="object 33">
            <a:extLst>
              <a:ext uri="{FF2B5EF4-FFF2-40B4-BE49-F238E27FC236}">
                <a16:creationId xmlns:a16="http://schemas.microsoft.com/office/drawing/2014/main" id="{83B487A1-9E2A-1447-BE3F-BA46C5C15EA1}"/>
              </a:ext>
            </a:extLst>
          </p:cNvPr>
          <p:cNvGrpSpPr/>
          <p:nvPr/>
        </p:nvGrpSpPr>
        <p:grpSpPr>
          <a:xfrm>
            <a:off x="3939800" y="2815888"/>
            <a:ext cx="363220" cy="88900"/>
            <a:chOff x="3939800" y="2290679"/>
            <a:chExt cx="363220" cy="88900"/>
          </a:xfrm>
        </p:grpSpPr>
        <p:sp>
          <p:nvSpPr>
            <p:cNvPr id="102" name="object 34">
              <a:extLst>
                <a:ext uri="{FF2B5EF4-FFF2-40B4-BE49-F238E27FC236}">
                  <a16:creationId xmlns:a16="http://schemas.microsoft.com/office/drawing/2014/main" id="{5CCF5ACC-5475-744D-830D-C46406C745C4}"/>
                </a:ext>
              </a:extLst>
            </p:cNvPr>
            <p:cNvSpPr/>
            <p:nvPr/>
          </p:nvSpPr>
          <p:spPr>
            <a:xfrm>
              <a:off x="3942340" y="2293213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9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5">
              <a:extLst>
                <a:ext uri="{FF2B5EF4-FFF2-40B4-BE49-F238E27FC236}">
                  <a16:creationId xmlns:a16="http://schemas.microsoft.com/office/drawing/2014/main" id="{FEBA50A7-CA9C-3C4F-A3FD-05EE4C4958B7}"/>
                </a:ext>
              </a:extLst>
            </p:cNvPr>
            <p:cNvSpPr/>
            <p:nvPr/>
          </p:nvSpPr>
          <p:spPr>
            <a:xfrm>
              <a:off x="3941070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36">
              <a:extLst>
                <a:ext uri="{FF2B5EF4-FFF2-40B4-BE49-F238E27FC236}">
                  <a16:creationId xmlns:a16="http://schemas.microsoft.com/office/drawing/2014/main" id="{6D682F55-E4F4-6049-AD2B-C77CAE69C16B}"/>
                </a:ext>
              </a:extLst>
            </p:cNvPr>
            <p:cNvSpPr/>
            <p:nvPr/>
          </p:nvSpPr>
          <p:spPr>
            <a:xfrm>
              <a:off x="4107649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37">
            <a:extLst>
              <a:ext uri="{FF2B5EF4-FFF2-40B4-BE49-F238E27FC236}">
                <a16:creationId xmlns:a16="http://schemas.microsoft.com/office/drawing/2014/main" id="{CA238178-5936-934A-BBCA-55FFE8180242}"/>
              </a:ext>
            </a:extLst>
          </p:cNvPr>
          <p:cNvSpPr txBox="1"/>
          <p:nvPr/>
        </p:nvSpPr>
        <p:spPr>
          <a:xfrm>
            <a:off x="3967594" y="2795409"/>
            <a:ext cx="30607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5" dirty="0">
                <a:latin typeface="Tahoma"/>
                <a:cs typeface="Tahoma"/>
              </a:rPr>
              <a:t>pid</a:t>
            </a:r>
            <a:r>
              <a:rPr sz="550" spc="370" dirty="0">
                <a:latin typeface="Tahoma"/>
                <a:cs typeface="Tahoma"/>
              </a:rPr>
              <a:t> </a:t>
            </a:r>
            <a:r>
              <a:rPr sz="550" spc="-5" dirty="0">
                <a:latin typeface="Tahoma"/>
                <a:cs typeface="Tahoma"/>
              </a:rPr>
              <a:t>title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106" name="object 38">
            <a:extLst>
              <a:ext uri="{FF2B5EF4-FFF2-40B4-BE49-F238E27FC236}">
                <a16:creationId xmlns:a16="http://schemas.microsoft.com/office/drawing/2014/main" id="{86B52457-0D2A-764A-A05E-605DAD0B289E}"/>
              </a:ext>
            </a:extLst>
          </p:cNvPr>
          <p:cNvGrpSpPr/>
          <p:nvPr/>
        </p:nvGrpSpPr>
        <p:grpSpPr>
          <a:xfrm>
            <a:off x="3863892" y="2817159"/>
            <a:ext cx="437515" cy="88900"/>
            <a:chOff x="3863892" y="2291950"/>
            <a:chExt cx="437515" cy="88900"/>
          </a:xfrm>
        </p:grpSpPr>
        <p:sp>
          <p:nvSpPr>
            <p:cNvPr id="107" name="object 39">
              <a:extLst>
                <a:ext uri="{FF2B5EF4-FFF2-40B4-BE49-F238E27FC236}">
                  <a16:creationId xmlns:a16="http://schemas.microsoft.com/office/drawing/2014/main" id="{9DA7E809-DB61-8F48-83ED-62858BBF241E}"/>
                </a:ext>
              </a:extLst>
            </p:cNvPr>
            <p:cNvSpPr/>
            <p:nvPr/>
          </p:nvSpPr>
          <p:spPr>
            <a:xfrm>
              <a:off x="4300010" y="2291950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0">
              <a:extLst>
                <a:ext uri="{FF2B5EF4-FFF2-40B4-BE49-F238E27FC236}">
                  <a16:creationId xmlns:a16="http://schemas.microsoft.com/office/drawing/2014/main" id="{735C0E57-29F2-0F4E-A20F-7CA9D305D913}"/>
                </a:ext>
              </a:extLst>
            </p:cNvPr>
            <p:cNvSpPr/>
            <p:nvPr/>
          </p:nvSpPr>
          <p:spPr>
            <a:xfrm>
              <a:off x="3863892" y="2379249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41">
            <a:extLst>
              <a:ext uri="{FF2B5EF4-FFF2-40B4-BE49-F238E27FC236}">
                <a16:creationId xmlns:a16="http://schemas.microsoft.com/office/drawing/2014/main" id="{B3F9C276-6426-4E43-92F3-310FC5C82CBD}"/>
              </a:ext>
            </a:extLst>
          </p:cNvPr>
          <p:cNvSpPr txBox="1"/>
          <p:nvPr/>
        </p:nvSpPr>
        <p:spPr>
          <a:xfrm>
            <a:off x="441140" y="3004585"/>
            <a:ext cx="781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05" dirty="0">
                <a:latin typeface="Tahoma"/>
                <a:cs typeface="Tahoma"/>
              </a:rPr>
              <a:t>∆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10" name="object 42">
            <a:extLst>
              <a:ext uri="{FF2B5EF4-FFF2-40B4-BE49-F238E27FC236}">
                <a16:creationId xmlns:a16="http://schemas.microsoft.com/office/drawing/2014/main" id="{D7163148-994C-2943-A07A-BE602882F5BB}"/>
              </a:ext>
            </a:extLst>
          </p:cNvPr>
          <p:cNvSpPr txBox="1"/>
          <p:nvPr/>
        </p:nvSpPr>
        <p:spPr>
          <a:xfrm>
            <a:off x="493858" y="3033057"/>
            <a:ext cx="143510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" spc="35" dirty="0">
                <a:latin typeface="PMingLiU"/>
                <a:cs typeface="PMingLiU"/>
              </a:rPr>
              <a:t>Grant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11" name="object 43">
            <a:extLst>
              <a:ext uri="{FF2B5EF4-FFF2-40B4-BE49-F238E27FC236}">
                <a16:creationId xmlns:a16="http://schemas.microsoft.com/office/drawing/2014/main" id="{478A125C-005D-D34A-8168-7B158D1DCEBD}"/>
              </a:ext>
            </a:extLst>
          </p:cNvPr>
          <p:cNvSpPr/>
          <p:nvPr/>
        </p:nvSpPr>
        <p:spPr>
          <a:xfrm>
            <a:off x="275805" y="3188510"/>
            <a:ext cx="527050" cy="86360"/>
          </a:xfrm>
          <a:custGeom>
            <a:avLst/>
            <a:gdLst/>
            <a:ahLst/>
            <a:cxnLst/>
            <a:rect l="l" t="t" r="r" b="b"/>
            <a:pathLst>
              <a:path w="527050" h="86360">
                <a:moveTo>
                  <a:pt x="142328" y="0"/>
                </a:moveTo>
                <a:lnTo>
                  <a:pt x="0" y="0"/>
                </a:lnTo>
                <a:lnTo>
                  <a:pt x="0" y="86029"/>
                </a:lnTo>
                <a:lnTo>
                  <a:pt x="142328" y="86029"/>
                </a:lnTo>
                <a:lnTo>
                  <a:pt x="142328" y="0"/>
                </a:lnTo>
                <a:close/>
              </a:path>
              <a:path w="527050" h="86360">
                <a:moveTo>
                  <a:pt x="293700" y="0"/>
                </a:moveTo>
                <a:lnTo>
                  <a:pt x="144856" y="0"/>
                </a:lnTo>
                <a:lnTo>
                  <a:pt x="144856" y="86029"/>
                </a:lnTo>
                <a:lnTo>
                  <a:pt x="293700" y="86029"/>
                </a:lnTo>
                <a:lnTo>
                  <a:pt x="293700" y="0"/>
                </a:lnTo>
                <a:close/>
              </a:path>
              <a:path w="527050" h="86360">
                <a:moveTo>
                  <a:pt x="527050" y="0"/>
                </a:moveTo>
                <a:lnTo>
                  <a:pt x="296227" y="0"/>
                </a:lnTo>
                <a:lnTo>
                  <a:pt x="296227" y="86029"/>
                </a:lnTo>
                <a:lnTo>
                  <a:pt x="527050" y="86029"/>
                </a:lnTo>
                <a:lnTo>
                  <a:pt x="52705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2" name="object 44">
            <a:extLst>
              <a:ext uri="{FF2B5EF4-FFF2-40B4-BE49-F238E27FC236}">
                <a16:creationId xmlns:a16="http://schemas.microsoft.com/office/drawing/2014/main" id="{30370290-0B84-9D4D-BC05-0B898ECE8C74}"/>
              </a:ext>
            </a:extLst>
          </p:cNvPr>
          <p:cNvGraphicFramePr>
            <a:graphicFrameLocks noGrp="1"/>
          </p:cNvGraphicFramePr>
          <p:nvPr/>
        </p:nvGraphicFramePr>
        <p:xfrm>
          <a:off x="274542" y="3099934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" name="object 45">
            <a:extLst>
              <a:ext uri="{FF2B5EF4-FFF2-40B4-BE49-F238E27FC236}">
                <a16:creationId xmlns:a16="http://schemas.microsoft.com/office/drawing/2014/main" id="{36E2135E-2DEE-1744-9D04-D818A7CEBCF6}"/>
              </a:ext>
            </a:extLst>
          </p:cNvPr>
          <p:cNvSpPr txBox="1"/>
          <p:nvPr/>
        </p:nvSpPr>
        <p:spPr>
          <a:xfrm>
            <a:off x="1072470" y="3049308"/>
            <a:ext cx="3409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AuthGrant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114" name="object 46">
            <a:extLst>
              <a:ext uri="{FF2B5EF4-FFF2-40B4-BE49-F238E27FC236}">
                <a16:creationId xmlns:a16="http://schemas.microsoft.com/office/drawing/2014/main" id="{9723E63E-EC4F-E347-8B7E-F70919748186}"/>
              </a:ext>
            </a:extLst>
          </p:cNvPr>
          <p:cNvGrpSpPr/>
          <p:nvPr/>
        </p:nvGrpSpPr>
        <p:grpSpPr>
          <a:xfrm>
            <a:off x="1123340" y="3152004"/>
            <a:ext cx="319405" cy="88900"/>
            <a:chOff x="1123340" y="2790526"/>
            <a:chExt cx="319405" cy="88900"/>
          </a:xfrm>
        </p:grpSpPr>
        <p:sp>
          <p:nvSpPr>
            <p:cNvPr id="115" name="object 47">
              <a:extLst>
                <a:ext uri="{FF2B5EF4-FFF2-40B4-BE49-F238E27FC236}">
                  <a16:creationId xmlns:a16="http://schemas.microsoft.com/office/drawing/2014/main" id="{68DDDC9E-6559-2C45-A2CE-73DDAB515862}"/>
                </a:ext>
              </a:extLst>
            </p:cNvPr>
            <p:cNvSpPr/>
            <p:nvPr/>
          </p:nvSpPr>
          <p:spPr>
            <a:xfrm>
              <a:off x="1125880" y="2793060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0" y="0"/>
                  </a:moveTo>
                  <a:lnTo>
                    <a:pt x="3154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48">
              <a:extLst>
                <a:ext uri="{FF2B5EF4-FFF2-40B4-BE49-F238E27FC236}">
                  <a16:creationId xmlns:a16="http://schemas.microsoft.com/office/drawing/2014/main" id="{5B38E53F-224C-424D-A2B1-CA5354657955}"/>
                </a:ext>
              </a:extLst>
            </p:cNvPr>
            <p:cNvSpPr/>
            <p:nvPr/>
          </p:nvSpPr>
          <p:spPr>
            <a:xfrm>
              <a:off x="1124610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49">
              <a:extLst>
                <a:ext uri="{FF2B5EF4-FFF2-40B4-BE49-F238E27FC236}">
                  <a16:creationId xmlns:a16="http://schemas.microsoft.com/office/drawing/2014/main" id="{A35CB9B6-CCA0-E44E-8E8F-B7473F2521B4}"/>
                </a:ext>
              </a:extLst>
            </p:cNvPr>
            <p:cNvSpPr/>
            <p:nvPr/>
          </p:nvSpPr>
          <p:spPr>
            <a:xfrm>
              <a:off x="1288688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50">
            <a:extLst>
              <a:ext uri="{FF2B5EF4-FFF2-40B4-BE49-F238E27FC236}">
                <a16:creationId xmlns:a16="http://schemas.microsoft.com/office/drawing/2014/main" id="{7F1F75C5-41E5-684E-9F13-E7FE1DA8D3D3}"/>
              </a:ext>
            </a:extLst>
          </p:cNvPr>
          <p:cNvSpPr txBox="1"/>
          <p:nvPr/>
        </p:nvSpPr>
        <p:spPr>
          <a:xfrm>
            <a:off x="1151134" y="3131525"/>
            <a:ext cx="2628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fid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119" name="object 51">
            <a:extLst>
              <a:ext uri="{FF2B5EF4-FFF2-40B4-BE49-F238E27FC236}">
                <a16:creationId xmlns:a16="http://schemas.microsoft.com/office/drawing/2014/main" id="{C115E7F3-52F1-5741-AE03-86E7CFA3160B}"/>
              </a:ext>
            </a:extLst>
          </p:cNvPr>
          <p:cNvGrpSpPr/>
          <p:nvPr/>
        </p:nvGrpSpPr>
        <p:grpSpPr>
          <a:xfrm>
            <a:off x="1047432" y="3153274"/>
            <a:ext cx="394335" cy="88900"/>
            <a:chOff x="1047432" y="2791796"/>
            <a:chExt cx="394335" cy="88900"/>
          </a:xfrm>
        </p:grpSpPr>
        <p:sp>
          <p:nvSpPr>
            <p:cNvPr id="120" name="object 52">
              <a:extLst>
                <a:ext uri="{FF2B5EF4-FFF2-40B4-BE49-F238E27FC236}">
                  <a16:creationId xmlns:a16="http://schemas.microsoft.com/office/drawing/2014/main" id="{C8ACA2BA-9EDD-DA44-86A0-A9C782D79D83}"/>
                </a:ext>
              </a:extLst>
            </p:cNvPr>
            <p:cNvSpPr/>
            <p:nvPr/>
          </p:nvSpPr>
          <p:spPr>
            <a:xfrm>
              <a:off x="1440059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53">
              <a:extLst>
                <a:ext uri="{FF2B5EF4-FFF2-40B4-BE49-F238E27FC236}">
                  <a16:creationId xmlns:a16="http://schemas.microsoft.com/office/drawing/2014/main" id="{E1D9129A-38BD-6B47-812D-BD17C6D5146A}"/>
                </a:ext>
              </a:extLst>
            </p:cNvPr>
            <p:cNvSpPr/>
            <p:nvPr/>
          </p:nvSpPr>
          <p:spPr>
            <a:xfrm>
              <a:off x="1047432" y="2879096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0" y="0"/>
                  </a:moveTo>
                  <a:lnTo>
                    <a:pt x="3938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54">
            <a:extLst>
              <a:ext uri="{FF2B5EF4-FFF2-40B4-BE49-F238E27FC236}">
                <a16:creationId xmlns:a16="http://schemas.microsoft.com/office/drawing/2014/main" id="{38B48C7B-ECBF-C246-AFA3-8F528C311719}"/>
              </a:ext>
            </a:extLst>
          </p:cNvPr>
          <p:cNvSpPr txBox="1"/>
          <p:nvPr/>
        </p:nvSpPr>
        <p:spPr>
          <a:xfrm>
            <a:off x="1811540" y="2969793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0" baseline="5555" dirty="0">
                <a:latin typeface="Tahoma"/>
                <a:cs typeface="Tahoma"/>
              </a:rPr>
              <a:t>∆</a:t>
            </a:r>
            <a:r>
              <a:rPr sz="350" spc="40" dirty="0">
                <a:latin typeface="PMingLiU"/>
                <a:cs typeface="PMingLiU"/>
              </a:rPr>
              <a:t>Author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23" name="object 55">
            <a:extLst>
              <a:ext uri="{FF2B5EF4-FFF2-40B4-BE49-F238E27FC236}">
                <a16:creationId xmlns:a16="http://schemas.microsoft.com/office/drawing/2014/main" id="{D2BB9FE5-D8DC-754F-A227-7860AE8FC358}"/>
              </a:ext>
            </a:extLst>
          </p:cNvPr>
          <p:cNvSpPr/>
          <p:nvPr/>
        </p:nvSpPr>
        <p:spPr>
          <a:xfrm>
            <a:off x="1657870" y="3144225"/>
            <a:ext cx="578485" cy="174625"/>
          </a:xfrm>
          <a:custGeom>
            <a:avLst/>
            <a:gdLst/>
            <a:ahLst/>
            <a:cxnLst/>
            <a:rect l="l" t="t" r="r" b="b"/>
            <a:pathLst>
              <a:path w="578485" h="174625">
                <a:moveTo>
                  <a:pt x="142328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28" y="174599"/>
                </a:lnTo>
                <a:lnTo>
                  <a:pt x="142328" y="88569"/>
                </a:lnTo>
                <a:close/>
              </a:path>
              <a:path w="578485" h="174625">
                <a:moveTo>
                  <a:pt x="142328" y="0"/>
                </a:moveTo>
                <a:lnTo>
                  <a:pt x="0" y="0"/>
                </a:lnTo>
                <a:lnTo>
                  <a:pt x="0" y="86029"/>
                </a:lnTo>
                <a:lnTo>
                  <a:pt x="142328" y="86029"/>
                </a:lnTo>
                <a:lnTo>
                  <a:pt x="142328" y="0"/>
                </a:lnTo>
                <a:close/>
              </a:path>
              <a:path w="57848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69"/>
                </a:lnTo>
                <a:close/>
              </a:path>
              <a:path w="578485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578485" h="174625">
                <a:moveTo>
                  <a:pt x="578040" y="88569"/>
                </a:moveTo>
                <a:lnTo>
                  <a:pt x="308940" y="88569"/>
                </a:lnTo>
                <a:lnTo>
                  <a:pt x="308940" y="174599"/>
                </a:lnTo>
                <a:lnTo>
                  <a:pt x="578040" y="174599"/>
                </a:lnTo>
                <a:lnTo>
                  <a:pt x="578040" y="88569"/>
                </a:lnTo>
                <a:close/>
              </a:path>
              <a:path w="578485" h="174625">
                <a:moveTo>
                  <a:pt x="578040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578040" y="86029"/>
                </a:lnTo>
                <a:lnTo>
                  <a:pt x="578040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4" name="object 56">
            <a:extLst>
              <a:ext uri="{FF2B5EF4-FFF2-40B4-BE49-F238E27FC236}">
                <a16:creationId xmlns:a16="http://schemas.microsoft.com/office/drawing/2014/main" id="{0AF871B1-AC41-8D4F-A7FE-E86C2CF240AE}"/>
              </a:ext>
            </a:extLst>
          </p:cNvPr>
          <p:cNvGraphicFramePr>
            <a:graphicFrameLocks noGrp="1"/>
          </p:cNvGraphicFramePr>
          <p:nvPr/>
        </p:nvGraphicFramePr>
        <p:xfrm>
          <a:off x="1656607" y="3055649"/>
          <a:ext cx="5784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5" name="object 57">
            <a:extLst>
              <a:ext uri="{FF2B5EF4-FFF2-40B4-BE49-F238E27FC236}">
                <a16:creationId xmlns:a16="http://schemas.microsoft.com/office/drawing/2014/main" id="{E9ED93FE-66F6-1341-AE02-46F6583ADFD4}"/>
              </a:ext>
            </a:extLst>
          </p:cNvPr>
          <p:cNvSpPr txBox="1"/>
          <p:nvPr/>
        </p:nvSpPr>
        <p:spPr>
          <a:xfrm>
            <a:off x="2561939" y="3049308"/>
            <a:ext cx="2235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82" baseline="5555" dirty="0">
                <a:latin typeface="Tahoma"/>
                <a:cs typeface="Tahoma"/>
              </a:rPr>
              <a:t>∆</a:t>
            </a:r>
            <a:r>
              <a:rPr sz="350" spc="55" dirty="0">
                <a:latin typeface="PMingLiU"/>
                <a:cs typeface="PMingLiU"/>
              </a:rPr>
              <a:t>Cite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126" name="object 58">
            <a:extLst>
              <a:ext uri="{FF2B5EF4-FFF2-40B4-BE49-F238E27FC236}">
                <a16:creationId xmlns:a16="http://schemas.microsoft.com/office/drawing/2014/main" id="{AE3AC718-616D-D540-A320-EB5261DECD24}"/>
              </a:ext>
            </a:extLst>
          </p:cNvPr>
          <p:cNvGrpSpPr/>
          <p:nvPr/>
        </p:nvGrpSpPr>
        <p:grpSpPr>
          <a:xfrm>
            <a:off x="2484151" y="3152004"/>
            <a:ext cx="459105" cy="88900"/>
            <a:chOff x="2484151" y="2790526"/>
            <a:chExt cx="459105" cy="88900"/>
          </a:xfrm>
        </p:grpSpPr>
        <p:sp>
          <p:nvSpPr>
            <p:cNvPr id="127" name="object 59">
              <a:extLst>
                <a:ext uri="{FF2B5EF4-FFF2-40B4-BE49-F238E27FC236}">
                  <a16:creationId xmlns:a16="http://schemas.microsoft.com/office/drawing/2014/main" id="{7158FD75-2CBA-3547-B83D-35C9B37EC80C}"/>
                </a:ext>
              </a:extLst>
            </p:cNvPr>
            <p:cNvSpPr/>
            <p:nvPr/>
          </p:nvSpPr>
          <p:spPr>
            <a:xfrm>
              <a:off x="2486685" y="2793060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0" y="0"/>
                  </a:moveTo>
                  <a:lnTo>
                    <a:pt x="4551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60">
              <a:extLst>
                <a:ext uri="{FF2B5EF4-FFF2-40B4-BE49-F238E27FC236}">
                  <a16:creationId xmlns:a16="http://schemas.microsoft.com/office/drawing/2014/main" id="{02E8FAEE-AFCF-6649-B123-5875CFD2EC5F}"/>
                </a:ext>
              </a:extLst>
            </p:cNvPr>
            <p:cNvSpPr/>
            <p:nvPr/>
          </p:nvSpPr>
          <p:spPr>
            <a:xfrm>
              <a:off x="2485421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61">
              <a:extLst>
                <a:ext uri="{FF2B5EF4-FFF2-40B4-BE49-F238E27FC236}">
                  <a16:creationId xmlns:a16="http://schemas.microsoft.com/office/drawing/2014/main" id="{D28E172A-CE1E-D142-9313-EB30E88B346A}"/>
                </a:ext>
              </a:extLst>
            </p:cNvPr>
            <p:cNvSpPr/>
            <p:nvPr/>
          </p:nvSpPr>
          <p:spPr>
            <a:xfrm>
              <a:off x="2723191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62">
            <a:extLst>
              <a:ext uri="{FF2B5EF4-FFF2-40B4-BE49-F238E27FC236}">
                <a16:creationId xmlns:a16="http://schemas.microsoft.com/office/drawing/2014/main" id="{B938ABA2-3699-9B4D-87FA-C7DAAEEFEDAA}"/>
              </a:ext>
            </a:extLst>
          </p:cNvPr>
          <p:cNvSpPr txBox="1"/>
          <p:nvPr/>
        </p:nvSpPr>
        <p:spPr>
          <a:xfrm>
            <a:off x="2511939" y="3131525"/>
            <a:ext cx="4025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0" dirty="0">
                <a:latin typeface="Tahoma"/>
                <a:cs typeface="Tahoma"/>
              </a:rPr>
              <a:t>citing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cited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131" name="object 63">
            <a:extLst>
              <a:ext uri="{FF2B5EF4-FFF2-40B4-BE49-F238E27FC236}">
                <a16:creationId xmlns:a16="http://schemas.microsoft.com/office/drawing/2014/main" id="{73FD247B-5660-4B4D-B55B-7B4DF0DD06A5}"/>
              </a:ext>
            </a:extLst>
          </p:cNvPr>
          <p:cNvGrpSpPr/>
          <p:nvPr/>
        </p:nvGrpSpPr>
        <p:grpSpPr>
          <a:xfrm>
            <a:off x="2408237" y="3153274"/>
            <a:ext cx="534035" cy="88900"/>
            <a:chOff x="2408237" y="2791796"/>
            <a:chExt cx="534035" cy="88900"/>
          </a:xfrm>
        </p:grpSpPr>
        <p:sp>
          <p:nvSpPr>
            <p:cNvPr id="132" name="object 64">
              <a:extLst>
                <a:ext uri="{FF2B5EF4-FFF2-40B4-BE49-F238E27FC236}">
                  <a16:creationId xmlns:a16="http://schemas.microsoft.com/office/drawing/2014/main" id="{EDA8EEA7-DA89-9D4C-A260-C8FDCA99A34D}"/>
                </a:ext>
              </a:extLst>
            </p:cNvPr>
            <p:cNvSpPr/>
            <p:nvPr/>
          </p:nvSpPr>
          <p:spPr>
            <a:xfrm>
              <a:off x="2940570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65">
              <a:extLst>
                <a:ext uri="{FF2B5EF4-FFF2-40B4-BE49-F238E27FC236}">
                  <a16:creationId xmlns:a16="http://schemas.microsoft.com/office/drawing/2014/main" id="{289F4B1D-0ABE-0A4D-BE91-233627084DE8}"/>
                </a:ext>
              </a:extLst>
            </p:cNvPr>
            <p:cNvSpPr/>
            <p:nvPr/>
          </p:nvSpPr>
          <p:spPr>
            <a:xfrm>
              <a:off x="2408237" y="2879096"/>
              <a:ext cx="534035" cy="0"/>
            </a:xfrm>
            <a:custGeom>
              <a:avLst/>
              <a:gdLst/>
              <a:ahLst/>
              <a:cxnLst/>
              <a:rect l="l" t="t" r="r" b="b"/>
              <a:pathLst>
                <a:path w="534035">
                  <a:moveTo>
                    <a:pt x="0" y="0"/>
                  </a:moveTo>
                  <a:lnTo>
                    <a:pt x="533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66">
            <a:extLst>
              <a:ext uri="{FF2B5EF4-FFF2-40B4-BE49-F238E27FC236}">
                <a16:creationId xmlns:a16="http://schemas.microsoft.com/office/drawing/2014/main" id="{EDEC55C0-895D-A949-A73F-002A31DB0D59}"/>
              </a:ext>
            </a:extLst>
          </p:cNvPr>
          <p:cNvSpPr txBox="1"/>
          <p:nvPr/>
        </p:nvSpPr>
        <p:spPr>
          <a:xfrm>
            <a:off x="3188061" y="2969793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7" baseline="5555" dirty="0">
                <a:latin typeface="Tahoma"/>
                <a:cs typeface="Tahoma"/>
              </a:rPr>
              <a:t>∆</a:t>
            </a:r>
            <a:r>
              <a:rPr sz="350" spc="45" dirty="0">
                <a:latin typeface="PMingLiU"/>
                <a:cs typeface="PMingLiU"/>
              </a:rPr>
              <a:t>Writes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35" name="object 67">
            <a:extLst>
              <a:ext uri="{FF2B5EF4-FFF2-40B4-BE49-F238E27FC236}">
                <a16:creationId xmlns:a16="http://schemas.microsoft.com/office/drawing/2014/main" id="{4A1C8BF3-4F66-6B45-BD22-9BFA0E992D3E}"/>
              </a:ext>
            </a:extLst>
          </p:cNvPr>
          <p:cNvSpPr/>
          <p:nvPr/>
        </p:nvSpPr>
        <p:spPr>
          <a:xfrm>
            <a:off x="3086912" y="3144225"/>
            <a:ext cx="473075" cy="174625"/>
          </a:xfrm>
          <a:custGeom>
            <a:avLst/>
            <a:gdLst/>
            <a:ahLst/>
            <a:cxnLst/>
            <a:rect l="l" t="t" r="r" b="b"/>
            <a:pathLst>
              <a:path w="473075" h="174625">
                <a:moveTo>
                  <a:pt x="14234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69"/>
                </a:lnTo>
                <a:close/>
              </a:path>
              <a:path w="473075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47307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69"/>
                </a:lnTo>
                <a:close/>
              </a:path>
              <a:path w="473075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473075" h="174625">
                <a:moveTo>
                  <a:pt x="472986" y="88569"/>
                </a:moveTo>
                <a:lnTo>
                  <a:pt x="308940" y="88569"/>
                </a:lnTo>
                <a:lnTo>
                  <a:pt x="308940" y="174599"/>
                </a:lnTo>
                <a:lnTo>
                  <a:pt x="472986" y="174599"/>
                </a:lnTo>
                <a:lnTo>
                  <a:pt x="472986" y="88569"/>
                </a:lnTo>
                <a:close/>
              </a:path>
              <a:path w="473075" h="174625">
                <a:moveTo>
                  <a:pt x="472986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472986" y="86029"/>
                </a:lnTo>
                <a:lnTo>
                  <a:pt x="472986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6" name="object 68">
            <a:extLst>
              <a:ext uri="{FF2B5EF4-FFF2-40B4-BE49-F238E27FC236}">
                <a16:creationId xmlns:a16="http://schemas.microsoft.com/office/drawing/2014/main" id="{23F4A392-6217-5D40-B13D-BB531CF780EA}"/>
              </a:ext>
            </a:extLst>
          </p:cNvPr>
          <p:cNvGraphicFramePr>
            <a:graphicFrameLocks noGrp="1"/>
          </p:cNvGraphicFramePr>
          <p:nvPr/>
        </p:nvGraphicFramePr>
        <p:xfrm>
          <a:off x="3085655" y="3055649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7" name="object 69">
            <a:extLst>
              <a:ext uri="{FF2B5EF4-FFF2-40B4-BE49-F238E27FC236}">
                <a16:creationId xmlns:a16="http://schemas.microsoft.com/office/drawing/2014/main" id="{921B0136-6376-E34C-8D6F-FE79315E6B09}"/>
              </a:ext>
            </a:extLst>
          </p:cNvPr>
          <p:cNvSpPr txBox="1"/>
          <p:nvPr/>
        </p:nvSpPr>
        <p:spPr>
          <a:xfrm>
            <a:off x="3981253" y="2969793"/>
            <a:ext cx="2000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Pub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38" name="object 70">
            <a:extLst>
              <a:ext uri="{FF2B5EF4-FFF2-40B4-BE49-F238E27FC236}">
                <a16:creationId xmlns:a16="http://schemas.microsoft.com/office/drawing/2014/main" id="{FFC494C9-6C1B-7548-B626-BA40EE98BC0C}"/>
              </a:ext>
            </a:extLst>
          </p:cNvPr>
          <p:cNvSpPr/>
          <p:nvPr/>
        </p:nvSpPr>
        <p:spPr>
          <a:xfrm>
            <a:off x="3830675" y="3144225"/>
            <a:ext cx="501650" cy="174625"/>
          </a:xfrm>
          <a:custGeom>
            <a:avLst/>
            <a:gdLst/>
            <a:ahLst/>
            <a:cxnLst/>
            <a:rect l="l" t="t" r="r" b="b"/>
            <a:pathLst>
              <a:path w="501650" h="174625">
                <a:moveTo>
                  <a:pt x="14234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69"/>
                </a:lnTo>
                <a:close/>
              </a:path>
              <a:path w="501650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501650" h="174625">
                <a:moveTo>
                  <a:pt x="308914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8914" y="174599"/>
                </a:lnTo>
                <a:lnTo>
                  <a:pt x="308914" y="88569"/>
                </a:lnTo>
                <a:close/>
              </a:path>
              <a:path w="501650" h="174625">
                <a:moveTo>
                  <a:pt x="308914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8914" y="86029"/>
                </a:lnTo>
                <a:lnTo>
                  <a:pt x="308914" y="0"/>
                </a:lnTo>
                <a:close/>
              </a:path>
              <a:path w="501650" h="174625">
                <a:moveTo>
                  <a:pt x="501281" y="88569"/>
                </a:moveTo>
                <a:lnTo>
                  <a:pt x="311442" y="88569"/>
                </a:lnTo>
                <a:lnTo>
                  <a:pt x="311442" y="174599"/>
                </a:lnTo>
                <a:lnTo>
                  <a:pt x="501281" y="174599"/>
                </a:lnTo>
                <a:lnTo>
                  <a:pt x="501281" y="88569"/>
                </a:lnTo>
                <a:close/>
              </a:path>
              <a:path w="501650" h="174625">
                <a:moveTo>
                  <a:pt x="501281" y="0"/>
                </a:moveTo>
                <a:lnTo>
                  <a:pt x="311442" y="0"/>
                </a:lnTo>
                <a:lnTo>
                  <a:pt x="311442" y="86029"/>
                </a:lnTo>
                <a:lnTo>
                  <a:pt x="501281" y="86029"/>
                </a:lnTo>
                <a:lnTo>
                  <a:pt x="501281" y="0"/>
                </a:lnTo>
                <a:close/>
              </a:path>
            </a:pathLst>
          </a:custGeom>
          <a:solidFill>
            <a:srgbClr val="E5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9" name="object 71">
            <a:extLst>
              <a:ext uri="{FF2B5EF4-FFF2-40B4-BE49-F238E27FC236}">
                <a16:creationId xmlns:a16="http://schemas.microsoft.com/office/drawing/2014/main" id="{5436BFB7-73D5-D740-95D3-DDD461998FF0}"/>
              </a:ext>
            </a:extLst>
          </p:cNvPr>
          <p:cNvGraphicFramePr>
            <a:graphicFrameLocks noGrp="1"/>
          </p:cNvGraphicFramePr>
          <p:nvPr/>
        </p:nvGraphicFramePr>
        <p:xfrm>
          <a:off x="3829418" y="3055649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0" name="object 17">
            <a:extLst>
              <a:ext uri="{FF2B5EF4-FFF2-40B4-BE49-F238E27FC236}">
                <a16:creationId xmlns:a16="http://schemas.microsoft.com/office/drawing/2014/main" id="{15AD9145-7D6E-AA4E-8EA5-CEA985BA2533}"/>
              </a:ext>
            </a:extLst>
          </p:cNvPr>
          <p:cNvSpPr txBox="1"/>
          <p:nvPr/>
        </p:nvSpPr>
        <p:spPr>
          <a:xfrm>
            <a:off x="410112" y="2125565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solidFill>
                  <a:srgbClr val="FF0000"/>
                </a:solidFill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1" name="object 18">
            <a:extLst>
              <a:ext uri="{FF2B5EF4-FFF2-40B4-BE49-F238E27FC236}">
                <a16:creationId xmlns:a16="http://schemas.microsoft.com/office/drawing/2014/main" id="{ADB047E8-BEF6-2545-A594-9B9801B8C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67312"/>
              </p:ext>
            </p:extLst>
          </p:nvPr>
        </p:nvGraphicFramePr>
        <p:xfrm>
          <a:off x="239786" y="2220914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2" name="object 19">
            <a:extLst>
              <a:ext uri="{FF2B5EF4-FFF2-40B4-BE49-F238E27FC236}">
                <a16:creationId xmlns:a16="http://schemas.microsoft.com/office/drawing/2014/main" id="{7DFEDA75-AA94-2842-9089-FCF864851DF6}"/>
              </a:ext>
            </a:extLst>
          </p:cNvPr>
          <p:cNvSpPr txBox="1"/>
          <p:nvPr/>
        </p:nvSpPr>
        <p:spPr>
          <a:xfrm>
            <a:off x="1047468" y="2081280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3" name="object 20">
            <a:extLst>
              <a:ext uri="{FF2B5EF4-FFF2-40B4-BE49-F238E27FC236}">
                <a16:creationId xmlns:a16="http://schemas.microsoft.com/office/drawing/2014/main" id="{2C7DF240-C828-AA4A-9F34-6C2973C13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462175"/>
              </p:ext>
            </p:extLst>
          </p:nvPr>
        </p:nvGraphicFramePr>
        <p:xfrm>
          <a:off x="960022" y="2176629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4" name="object 21">
            <a:extLst>
              <a:ext uri="{FF2B5EF4-FFF2-40B4-BE49-F238E27FC236}">
                <a16:creationId xmlns:a16="http://schemas.microsoft.com/office/drawing/2014/main" id="{E9B2B606-7E51-6C41-B75D-79F0F225A644}"/>
              </a:ext>
            </a:extLst>
          </p:cNvPr>
          <p:cNvSpPr txBox="1"/>
          <p:nvPr/>
        </p:nvSpPr>
        <p:spPr>
          <a:xfrm>
            <a:off x="1801067" y="208128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5" name="object 22">
            <a:extLst>
              <a:ext uri="{FF2B5EF4-FFF2-40B4-BE49-F238E27FC236}">
                <a16:creationId xmlns:a16="http://schemas.microsoft.com/office/drawing/2014/main" id="{DE5BCA7D-C83B-854F-AE14-B3E9C4566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61765"/>
              </p:ext>
            </p:extLst>
          </p:nvPr>
        </p:nvGraphicFramePr>
        <p:xfrm>
          <a:off x="1613195" y="2176629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6" name="object 23">
            <a:extLst>
              <a:ext uri="{FF2B5EF4-FFF2-40B4-BE49-F238E27FC236}">
                <a16:creationId xmlns:a16="http://schemas.microsoft.com/office/drawing/2014/main" id="{50E9906A-E01E-C146-B6C8-1729B86E8A97}"/>
              </a:ext>
            </a:extLst>
          </p:cNvPr>
          <p:cNvSpPr txBox="1"/>
          <p:nvPr/>
        </p:nvSpPr>
        <p:spPr>
          <a:xfrm>
            <a:off x="2561155" y="2169843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7" name="object 24">
            <a:extLst>
              <a:ext uri="{FF2B5EF4-FFF2-40B4-BE49-F238E27FC236}">
                <a16:creationId xmlns:a16="http://schemas.microsoft.com/office/drawing/2014/main" id="{94784DFC-E6C5-D24C-82E7-11C42BC81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89080"/>
              </p:ext>
            </p:extLst>
          </p:nvPr>
        </p:nvGraphicFramePr>
        <p:xfrm>
          <a:off x="2354031" y="2265192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object 25">
            <a:extLst>
              <a:ext uri="{FF2B5EF4-FFF2-40B4-BE49-F238E27FC236}">
                <a16:creationId xmlns:a16="http://schemas.microsoft.com/office/drawing/2014/main" id="{FEFC29D5-7AC7-7941-9984-73FDC27DD9A8}"/>
              </a:ext>
            </a:extLst>
          </p:cNvPr>
          <p:cNvSpPr txBox="1"/>
          <p:nvPr/>
        </p:nvSpPr>
        <p:spPr>
          <a:xfrm>
            <a:off x="3177582" y="2125565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9" name="object 26">
            <a:extLst>
              <a:ext uri="{FF2B5EF4-FFF2-40B4-BE49-F238E27FC236}">
                <a16:creationId xmlns:a16="http://schemas.microsoft.com/office/drawing/2014/main" id="{7173EC41-6A4E-8D49-BC4E-430DF76C4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01694"/>
              </p:ext>
            </p:extLst>
          </p:nvPr>
        </p:nvGraphicFramePr>
        <p:xfrm>
          <a:off x="3050899" y="2220914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" name="object 27">
            <a:extLst>
              <a:ext uri="{FF2B5EF4-FFF2-40B4-BE49-F238E27FC236}">
                <a16:creationId xmlns:a16="http://schemas.microsoft.com/office/drawing/2014/main" id="{B15D1FD2-11B4-874B-9017-73B3B06BD1A8}"/>
              </a:ext>
            </a:extLst>
          </p:cNvPr>
          <p:cNvSpPr txBox="1"/>
          <p:nvPr/>
        </p:nvSpPr>
        <p:spPr>
          <a:xfrm>
            <a:off x="3985308" y="2125565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51" name="object 28">
            <a:extLst>
              <a:ext uri="{FF2B5EF4-FFF2-40B4-BE49-F238E27FC236}">
                <a16:creationId xmlns:a16="http://schemas.microsoft.com/office/drawing/2014/main" id="{420A576B-5576-7A48-A286-008C6892C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8901"/>
              </p:ext>
            </p:extLst>
          </p:nvPr>
        </p:nvGraphicFramePr>
        <p:xfrm>
          <a:off x="3794662" y="2220914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8" name="object 3">
            <a:extLst>
              <a:ext uri="{FF2B5EF4-FFF2-40B4-BE49-F238E27FC236}">
                <a16:creationId xmlns:a16="http://schemas.microsoft.com/office/drawing/2014/main" id="{69194404-32E4-DE4A-BD7D-3E4F811619E8}"/>
              </a:ext>
            </a:extLst>
          </p:cNvPr>
          <p:cNvGrpSpPr/>
          <p:nvPr/>
        </p:nvGrpSpPr>
        <p:grpSpPr>
          <a:xfrm>
            <a:off x="236520" y="1057325"/>
            <a:ext cx="3486924" cy="986155"/>
            <a:chOff x="87743" y="767206"/>
            <a:chExt cx="4483735" cy="986155"/>
          </a:xfrm>
        </p:grpSpPr>
        <p:sp>
          <p:nvSpPr>
            <p:cNvPr id="169" name="object 4">
              <a:extLst>
                <a:ext uri="{FF2B5EF4-FFF2-40B4-BE49-F238E27FC236}">
                  <a16:creationId xmlns:a16="http://schemas.microsoft.com/office/drawing/2014/main" id="{5F02EB0B-8BCD-8D48-87B3-42CB64CE2145}"/>
                </a:ext>
              </a:extLst>
            </p:cNvPr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5">
              <a:extLst>
                <a:ext uri="{FF2B5EF4-FFF2-40B4-BE49-F238E27FC236}">
                  <a16:creationId xmlns:a16="http://schemas.microsoft.com/office/drawing/2014/main" id="{B7373B65-0025-FD4B-8CB4-69E90AF132A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171" name="object 6">
              <a:extLst>
                <a:ext uri="{FF2B5EF4-FFF2-40B4-BE49-F238E27FC236}">
                  <a16:creationId xmlns:a16="http://schemas.microsoft.com/office/drawing/2014/main" id="{70F07ABC-8D40-2245-8DA8-A7353FC8B1B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172" name="object 7">
              <a:extLst>
                <a:ext uri="{FF2B5EF4-FFF2-40B4-BE49-F238E27FC236}">
                  <a16:creationId xmlns:a16="http://schemas.microsoft.com/office/drawing/2014/main" id="{EFEC2239-B14B-8B43-AE5A-0FA5891DA06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173" name="object 8">
              <a:extLst>
                <a:ext uri="{FF2B5EF4-FFF2-40B4-BE49-F238E27FC236}">
                  <a16:creationId xmlns:a16="http://schemas.microsoft.com/office/drawing/2014/main" id="{5F608AC0-AC38-3D42-9C81-2EB1EF8089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174" name="object 9">
              <a:extLst>
                <a:ext uri="{FF2B5EF4-FFF2-40B4-BE49-F238E27FC236}">
                  <a16:creationId xmlns:a16="http://schemas.microsoft.com/office/drawing/2014/main" id="{5314B809-6A44-534C-B8F1-EAC6E9835DFA}"/>
                </a:ext>
              </a:extLst>
            </p:cNvPr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0">
              <a:extLst>
                <a:ext uri="{FF2B5EF4-FFF2-40B4-BE49-F238E27FC236}">
                  <a16:creationId xmlns:a16="http://schemas.microsoft.com/office/drawing/2014/main" id="{74783850-F60A-EF47-9C88-398A865E0ADC}"/>
                </a:ext>
              </a:extLst>
            </p:cNvPr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1">
              <a:extLst>
                <a:ext uri="{FF2B5EF4-FFF2-40B4-BE49-F238E27FC236}">
                  <a16:creationId xmlns:a16="http://schemas.microsoft.com/office/drawing/2014/main" id="{8CB3787A-4E64-0D45-BE28-35BE3448F9FC}"/>
                </a:ext>
              </a:extLst>
            </p:cNvPr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2">
              <a:extLst>
                <a:ext uri="{FF2B5EF4-FFF2-40B4-BE49-F238E27FC236}">
                  <a16:creationId xmlns:a16="http://schemas.microsoft.com/office/drawing/2014/main" id="{CEF9F0CB-9BEF-A94E-991E-688C48E349F0}"/>
                </a:ext>
              </a:extLst>
            </p:cNvPr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3">
              <a:extLst>
                <a:ext uri="{FF2B5EF4-FFF2-40B4-BE49-F238E27FC236}">
                  <a16:creationId xmlns:a16="http://schemas.microsoft.com/office/drawing/2014/main" id="{D0D945D1-2BE6-1042-B1F9-133E749BF40A}"/>
                </a:ext>
              </a:extLst>
            </p:cNvPr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4">
            <a:extLst>
              <a:ext uri="{FF2B5EF4-FFF2-40B4-BE49-F238E27FC236}">
                <a16:creationId xmlns:a16="http://schemas.microsoft.com/office/drawing/2014/main" id="{5394FB2F-D991-BF47-AB8B-B266FF282F83}"/>
              </a:ext>
            </a:extLst>
          </p:cNvPr>
          <p:cNvSpPr txBox="1"/>
          <p:nvPr/>
        </p:nvSpPr>
        <p:spPr>
          <a:xfrm>
            <a:off x="309683" y="792802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206AE81-CEB6-8F42-9BFA-E40F5EE78757}"/>
              </a:ext>
            </a:extLst>
          </p:cNvPr>
          <p:cNvCxnSpPr>
            <a:cxnSpLocks/>
          </p:cNvCxnSpPr>
          <p:nvPr/>
        </p:nvCxnSpPr>
        <p:spPr>
          <a:xfrm flipV="1">
            <a:off x="95300" y="2604108"/>
            <a:ext cx="4425010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42694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8"/>
            <a:ext cx="15322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Semantics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844" y="891551"/>
            <a:ext cx="22688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0" dirty="0">
                <a:latin typeface="Arial"/>
                <a:cs typeface="Arial"/>
              </a:rPr>
              <a:t>Four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Semantics</a:t>
            </a:r>
            <a:r>
              <a:rPr sz="1100" b="1" spc="75" dirty="0">
                <a:latin typeface="Arial"/>
                <a:cs typeface="Arial"/>
              </a:rPr>
              <a:t> </a:t>
            </a:r>
            <a:r>
              <a:rPr sz="1100" b="1" spc="-45" dirty="0">
                <a:latin typeface="Arial"/>
                <a:cs typeface="Arial"/>
              </a:rPr>
              <a:t>for</a:t>
            </a:r>
            <a:r>
              <a:rPr sz="1100" b="1" spc="8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the</a:t>
            </a:r>
            <a:r>
              <a:rPr sz="1100" b="1" spc="80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Delta</a:t>
            </a:r>
            <a:r>
              <a:rPr sz="1100" b="1" spc="80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Rules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8137" y="1169314"/>
          <a:ext cx="4126863" cy="1277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21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b="1" spc="-40" dirty="0">
                          <a:latin typeface="Arial"/>
                          <a:cs typeface="Arial"/>
                        </a:rPr>
                        <a:t>Semantics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Delete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only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45" dirty="0">
                          <a:latin typeface="Arial"/>
                          <a:cs typeface="Arial"/>
                        </a:rPr>
                        <a:t>specified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tuples?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b="1" spc="-15" dirty="0">
                          <a:latin typeface="Arial"/>
                          <a:cs typeface="Arial"/>
                        </a:rPr>
                        <a:t>When</a:t>
                      </a:r>
                      <a:r>
                        <a:rPr sz="9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deletion</a:t>
                      </a:r>
                      <a:r>
                        <a:rPr sz="9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occurs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Use/Similar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marL="78105">
                        <a:lnSpc>
                          <a:spcPts val="969"/>
                        </a:lnSpc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Independent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ts val="969"/>
                        </a:lnSpc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 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ts val="969"/>
                        </a:lnSpc>
                      </a:pPr>
                      <a:r>
                        <a:rPr sz="900" spc="1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Operational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DC,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FD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End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✓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spc="3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9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9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evaluation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65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Deletion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triggers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FK-constraints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spc="-40" dirty="0">
                          <a:latin typeface="Arial"/>
                          <a:cs typeface="Arial"/>
                        </a:rPr>
                        <a:t>Stage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✓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stages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65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Deletion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triggers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FK-constraints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Step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✓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900" spc="10" dirty="0">
                          <a:latin typeface="Arial"/>
                          <a:cs typeface="Arial"/>
                        </a:rPr>
                        <a:t>After</a:t>
                      </a:r>
                      <a:r>
                        <a:rPr sz="9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constraint</a:t>
                      </a:r>
                      <a:r>
                        <a:rPr sz="9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9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used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65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Deletion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triggers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FK-constraints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E3F0620-DF0B-424F-A2FA-C0DDE28568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28</a:t>
            </a:fld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9" y="59878"/>
            <a:ext cx="4425011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20" dirty="0">
                <a:solidFill>
                  <a:srgbClr val="FFFFFF"/>
                </a:solidFill>
                <a:latin typeface="Calibri"/>
                <a:cs typeface="Calibri"/>
              </a:rPr>
              <a:t>End and Stage semantics are poly-time (data complexity)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67" y="477582"/>
            <a:ext cx="4539655" cy="54861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 marR="17780">
              <a:lnSpc>
                <a:spcPct val="102600"/>
              </a:lnSpc>
              <a:spcBef>
                <a:spcPts val="55"/>
              </a:spcBef>
            </a:pPr>
            <a:r>
              <a:rPr lang="en-US" sz="1100" spc="-30" dirty="0">
                <a:latin typeface="Arial"/>
                <a:cs typeface="Arial"/>
              </a:rPr>
              <a:t>Rules are monotone, order does not matter</a:t>
            </a:r>
          </a:p>
          <a:p>
            <a:pPr marL="42545" marR="17780">
              <a:lnSpc>
                <a:spcPct val="102600"/>
              </a:lnSpc>
              <a:spcBef>
                <a:spcPts val="55"/>
              </a:spcBef>
            </a:pPr>
            <a:r>
              <a:rPr lang="en-US" sz="1100" spc="-30" dirty="0" err="1">
                <a:latin typeface="Arial"/>
                <a:cs typeface="Arial"/>
              </a:rPr>
              <a:t>Polynomially</a:t>
            </a:r>
            <a:r>
              <a:rPr lang="en-US" sz="1100" spc="-30" dirty="0">
                <a:latin typeface="Arial"/>
                <a:cs typeface="Arial"/>
              </a:rPr>
              <a:t> many delta tuples possible</a:t>
            </a:r>
          </a:p>
          <a:p>
            <a:pPr marL="42545" marR="17780">
              <a:lnSpc>
                <a:spcPct val="102600"/>
              </a:lnSpc>
              <a:spcBef>
                <a:spcPts val="55"/>
              </a:spcBef>
            </a:pPr>
            <a:r>
              <a:rPr lang="en-US" sz="1100" spc="-30" dirty="0">
                <a:latin typeface="Arial"/>
                <a:cs typeface="Arial"/>
              </a:rPr>
              <a:t>⇒ Unique fixpoint in poly-time</a:t>
            </a:r>
            <a:endParaRPr sz="1200" dirty="0">
              <a:cs typeface="Arial"/>
            </a:endParaRPr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96B6E5E3-E8C7-4E4E-AF92-51A361EE99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29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sp>
        <p:nvSpPr>
          <p:cNvPr id="84" name="object 15">
            <a:extLst>
              <a:ext uri="{FF2B5EF4-FFF2-40B4-BE49-F238E27FC236}">
                <a16:creationId xmlns:a16="http://schemas.microsoft.com/office/drawing/2014/main" id="{AB205ABC-AC67-794B-BFAC-E95345409B52}"/>
              </a:ext>
            </a:extLst>
          </p:cNvPr>
          <p:cNvSpPr txBox="1"/>
          <p:nvPr/>
        </p:nvSpPr>
        <p:spPr>
          <a:xfrm>
            <a:off x="444868" y="2668470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85" name="object 16">
            <a:extLst>
              <a:ext uri="{FF2B5EF4-FFF2-40B4-BE49-F238E27FC236}">
                <a16:creationId xmlns:a16="http://schemas.microsoft.com/office/drawing/2014/main" id="{422FC5CE-5CEA-2547-96FC-AAC0B99C71EC}"/>
              </a:ext>
            </a:extLst>
          </p:cNvPr>
          <p:cNvGraphicFramePr>
            <a:graphicFrameLocks noGrp="1"/>
          </p:cNvGraphicFramePr>
          <p:nvPr/>
        </p:nvGraphicFramePr>
        <p:xfrm>
          <a:off x="274542" y="2763819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6" name="object 18">
            <a:extLst>
              <a:ext uri="{FF2B5EF4-FFF2-40B4-BE49-F238E27FC236}">
                <a16:creationId xmlns:a16="http://schemas.microsoft.com/office/drawing/2014/main" id="{A8F5ADBE-7D36-3E48-B824-293C73B49A8A}"/>
              </a:ext>
            </a:extLst>
          </p:cNvPr>
          <p:cNvGraphicFramePr>
            <a:graphicFrameLocks noGrp="1"/>
          </p:cNvGraphicFramePr>
          <p:nvPr/>
        </p:nvGraphicFramePr>
        <p:xfrm>
          <a:off x="994778" y="2675255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object 19">
            <a:extLst>
              <a:ext uri="{FF2B5EF4-FFF2-40B4-BE49-F238E27FC236}">
                <a16:creationId xmlns:a16="http://schemas.microsoft.com/office/drawing/2014/main" id="{0B831E27-C736-1646-B3F6-7DC30C7DE812}"/>
              </a:ext>
            </a:extLst>
          </p:cNvPr>
          <p:cNvSpPr txBox="1"/>
          <p:nvPr/>
        </p:nvSpPr>
        <p:spPr>
          <a:xfrm>
            <a:off x="1835823" y="266847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88" name="object 20">
            <a:extLst>
              <a:ext uri="{FF2B5EF4-FFF2-40B4-BE49-F238E27FC236}">
                <a16:creationId xmlns:a16="http://schemas.microsoft.com/office/drawing/2014/main" id="{579C804E-D03B-0944-826D-E0C30841A441}"/>
              </a:ext>
            </a:extLst>
          </p:cNvPr>
          <p:cNvGraphicFramePr>
            <a:graphicFrameLocks noGrp="1"/>
          </p:cNvGraphicFramePr>
          <p:nvPr/>
        </p:nvGraphicFramePr>
        <p:xfrm>
          <a:off x="1647951" y="2763819"/>
          <a:ext cx="59626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" name="object 21">
            <a:extLst>
              <a:ext uri="{FF2B5EF4-FFF2-40B4-BE49-F238E27FC236}">
                <a16:creationId xmlns:a16="http://schemas.microsoft.com/office/drawing/2014/main" id="{4C7CD232-E1E5-F94E-BA6C-4BE03D7FE3B0}"/>
              </a:ext>
            </a:extLst>
          </p:cNvPr>
          <p:cNvSpPr txBox="1"/>
          <p:nvPr/>
        </p:nvSpPr>
        <p:spPr>
          <a:xfrm>
            <a:off x="2595911" y="2668470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90" name="object 22">
            <a:extLst>
              <a:ext uri="{FF2B5EF4-FFF2-40B4-BE49-F238E27FC236}">
                <a16:creationId xmlns:a16="http://schemas.microsoft.com/office/drawing/2014/main" id="{1298446E-6B30-F540-A8F7-1C582620F70E}"/>
              </a:ext>
            </a:extLst>
          </p:cNvPr>
          <p:cNvGraphicFramePr>
            <a:graphicFrameLocks noGrp="1"/>
          </p:cNvGraphicFramePr>
          <p:nvPr/>
        </p:nvGraphicFramePr>
        <p:xfrm>
          <a:off x="2388787" y="2763819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1" name="object 23">
            <a:extLst>
              <a:ext uri="{FF2B5EF4-FFF2-40B4-BE49-F238E27FC236}">
                <a16:creationId xmlns:a16="http://schemas.microsoft.com/office/drawing/2014/main" id="{1B90A901-AE43-C841-B419-F80E90044329}"/>
              </a:ext>
            </a:extLst>
          </p:cNvPr>
          <p:cNvSpPr txBox="1"/>
          <p:nvPr/>
        </p:nvSpPr>
        <p:spPr>
          <a:xfrm>
            <a:off x="3212338" y="2703699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92" name="object 24">
            <a:extLst>
              <a:ext uri="{FF2B5EF4-FFF2-40B4-BE49-F238E27FC236}">
                <a16:creationId xmlns:a16="http://schemas.microsoft.com/office/drawing/2014/main" id="{A8B3B8DF-BFF7-004E-99FC-663DE31D1378}"/>
              </a:ext>
            </a:extLst>
          </p:cNvPr>
          <p:cNvGrpSpPr/>
          <p:nvPr/>
        </p:nvGrpSpPr>
        <p:grpSpPr>
          <a:xfrm>
            <a:off x="3196043" y="2815888"/>
            <a:ext cx="334645" cy="88900"/>
            <a:chOff x="3196043" y="2290679"/>
            <a:chExt cx="334645" cy="88900"/>
          </a:xfrm>
        </p:grpSpPr>
        <p:sp>
          <p:nvSpPr>
            <p:cNvPr id="93" name="object 25">
              <a:extLst>
                <a:ext uri="{FF2B5EF4-FFF2-40B4-BE49-F238E27FC236}">
                  <a16:creationId xmlns:a16="http://schemas.microsoft.com/office/drawing/2014/main" id="{FBAC5E62-32A2-3E41-A64A-616281212F75}"/>
                </a:ext>
              </a:extLst>
            </p:cNvPr>
            <p:cNvSpPr/>
            <p:nvPr/>
          </p:nvSpPr>
          <p:spPr>
            <a:xfrm>
              <a:off x="3198577" y="2293213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6">
              <a:extLst>
                <a:ext uri="{FF2B5EF4-FFF2-40B4-BE49-F238E27FC236}">
                  <a16:creationId xmlns:a16="http://schemas.microsoft.com/office/drawing/2014/main" id="{73E852F9-98AF-C247-BF45-DF51370EB567}"/>
                </a:ext>
              </a:extLst>
            </p:cNvPr>
            <p:cNvSpPr/>
            <p:nvPr/>
          </p:nvSpPr>
          <p:spPr>
            <a:xfrm>
              <a:off x="3197313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7">
              <a:extLst>
                <a:ext uri="{FF2B5EF4-FFF2-40B4-BE49-F238E27FC236}">
                  <a16:creationId xmlns:a16="http://schemas.microsoft.com/office/drawing/2014/main" id="{7430F20B-6985-5745-8311-12E83F336E9D}"/>
                </a:ext>
              </a:extLst>
            </p:cNvPr>
            <p:cNvSpPr/>
            <p:nvPr/>
          </p:nvSpPr>
          <p:spPr>
            <a:xfrm>
              <a:off x="3361385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28">
            <a:extLst>
              <a:ext uri="{FF2B5EF4-FFF2-40B4-BE49-F238E27FC236}">
                <a16:creationId xmlns:a16="http://schemas.microsoft.com/office/drawing/2014/main" id="{C1888407-28AB-C349-87EE-9196F46BD836}"/>
              </a:ext>
            </a:extLst>
          </p:cNvPr>
          <p:cNvSpPr txBox="1"/>
          <p:nvPr/>
        </p:nvSpPr>
        <p:spPr>
          <a:xfrm>
            <a:off x="3223831" y="2795409"/>
            <a:ext cx="27813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75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pid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97" name="object 29">
            <a:extLst>
              <a:ext uri="{FF2B5EF4-FFF2-40B4-BE49-F238E27FC236}">
                <a16:creationId xmlns:a16="http://schemas.microsoft.com/office/drawing/2014/main" id="{2132C8CF-B8B3-2A41-87D9-BF2B279B3A7A}"/>
              </a:ext>
            </a:extLst>
          </p:cNvPr>
          <p:cNvGrpSpPr/>
          <p:nvPr/>
        </p:nvGrpSpPr>
        <p:grpSpPr>
          <a:xfrm>
            <a:off x="3120129" y="2817159"/>
            <a:ext cx="409575" cy="88900"/>
            <a:chOff x="3120129" y="2291950"/>
            <a:chExt cx="409575" cy="88900"/>
          </a:xfrm>
        </p:grpSpPr>
        <p:sp>
          <p:nvSpPr>
            <p:cNvPr id="98" name="object 30">
              <a:extLst>
                <a:ext uri="{FF2B5EF4-FFF2-40B4-BE49-F238E27FC236}">
                  <a16:creationId xmlns:a16="http://schemas.microsoft.com/office/drawing/2014/main" id="{DDDD461A-7C17-514F-BEDC-AC8D85C2AB1F}"/>
                </a:ext>
              </a:extLst>
            </p:cNvPr>
            <p:cNvSpPr/>
            <p:nvPr/>
          </p:nvSpPr>
          <p:spPr>
            <a:xfrm>
              <a:off x="3527964" y="2291950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1">
              <a:extLst>
                <a:ext uri="{FF2B5EF4-FFF2-40B4-BE49-F238E27FC236}">
                  <a16:creationId xmlns:a16="http://schemas.microsoft.com/office/drawing/2014/main" id="{84E96234-9999-7843-A447-5DF4F2BCFE5B}"/>
                </a:ext>
              </a:extLst>
            </p:cNvPr>
            <p:cNvSpPr/>
            <p:nvPr/>
          </p:nvSpPr>
          <p:spPr>
            <a:xfrm>
              <a:off x="3120129" y="2379249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32">
            <a:extLst>
              <a:ext uri="{FF2B5EF4-FFF2-40B4-BE49-F238E27FC236}">
                <a16:creationId xmlns:a16="http://schemas.microsoft.com/office/drawing/2014/main" id="{34A70DE2-4907-2F4B-B92A-7C92077F2184}"/>
              </a:ext>
            </a:extLst>
          </p:cNvPr>
          <p:cNvSpPr txBox="1"/>
          <p:nvPr/>
        </p:nvSpPr>
        <p:spPr>
          <a:xfrm>
            <a:off x="4020064" y="2703699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pSp>
        <p:nvGrpSpPr>
          <p:cNvPr id="101" name="object 33">
            <a:extLst>
              <a:ext uri="{FF2B5EF4-FFF2-40B4-BE49-F238E27FC236}">
                <a16:creationId xmlns:a16="http://schemas.microsoft.com/office/drawing/2014/main" id="{83B487A1-9E2A-1447-BE3F-BA46C5C15EA1}"/>
              </a:ext>
            </a:extLst>
          </p:cNvPr>
          <p:cNvGrpSpPr/>
          <p:nvPr/>
        </p:nvGrpSpPr>
        <p:grpSpPr>
          <a:xfrm>
            <a:off x="3939800" y="2815888"/>
            <a:ext cx="363220" cy="88900"/>
            <a:chOff x="3939800" y="2290679"/>
            <a:chExt cx="363220" cy="88900"/>
          </a:xfrm>
        </p:grpSpPr>
        <p:sp>
          <p:nvSpPr>
            <p:cNvPr id="102" name="object 34">
              <a:extLst>
                <a:ext uri="{FF2B5EF4-FFF2-40B4-BE49-F238E27FC236}">
                  <a16:creationId xmlns:a16="http://schemas.microsoft.com/office/drawing/2014/main" id="{5CCF5ACC-5475-744D-830D-C46406C745C4}"/>
                </a:ext>
              </a:extLst>
            </p:cNvPr>
            <p:cNvSpPr/>
            <p:nvPr/>
          </p:nvSpPr>
          <p:spPr>
            <a:xfrm>
              <a:off x="3942340" y="2293213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9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5">
              <a:extLst>
                <a:ext uri="{FF2B5EF4-FFF2-40B4-BE49-F238E27FC236}">
                  <a16:creationId xmlns:a16="http://schemas.microsoft.com/office/drawing/2014/main" id="{FEBA50A7-CA9C-3C4F-A3FD-05EE4C4958B7}"/>
                </a:ext>
              </a:extLst>
            </p:cNvPr>
            <p:cNvSpPr/>
            <p:nvPr/>
          </p:nvSpPr>
          <p:spPr>
            <a:xfrm>
              <a:off x="3941070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36">
              <a:extLst>
                <a:ext uri="{FF2B5EF4-FFF2-40B4-BE49-F238E27FC236}">
                  <a16:creationId xmlns:a16="http://schemas.microsoft.com/office/drawing/2014/main" id="{6D682F55-E4F4-6049-AD2B-C77CAE69C16B}"/>
                </a:ext>
              </a:extLst>
            </p:cNvPr>
            <p:cNvSpPr/>
            <p:nvPr/>
          </p:nvSpPr>
          <p:spPr>
            <a:xfrm>
              <a:off x="4107649" y="2291949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37">
            <a:extLst>
              <a:ext uri="{FF2B5EF4-FFF2-40B4-BE49-F238E27FC236}">
                <a16:creationId xmlns:a16="http://schemas.microsoft.com/office/drawing/2014/main" id="{CA238178-5936-934A-BBCA-55FFE8180242}"/>
              </a:ext>
            </a:extLst>
          </p:cNvPr>
          <p:cNvSpPr txBox="1"/>
          <p:nvPr/>
        </p:nvSpPr>
        <p:spPr>
          <a:xfrm>
            <a:off x="3967594" y="2795409"/>
            <a:ext cx="30607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5" dirty="0">
                <a:latin typeface="Tahoma"/>
                <a:cs typeface="Tahoma"/>
              </a:rPr>
              <a:t>pid</a:t>
            </a:r>
            <a:r>
              <a:rPr sz="550" spc="370" dirty="0">
                <a:latin typeface="Tahoma"/>
                <a:cs typeface="Tahoma"/>
              </a:rPr>
              <a:t> </a:t>
            </a:r>
            <a:r>
              <a:rPr sz="550" spc="-5" dirty="0">
                <a:latin typeface="Tahoma"/>
                <a:cs typeface="Tahoma"/>
              </a:rPr>
              <a:t>title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106" name="object 38">
            <a:extLst>
              <a:ext uri="{FF2B5EF4-FFF2-40B4-BE49-F238E27FC236}">
                <a16:creationId xmlns:a16="http://schemas.microsoft.com/office/drawing/2014/main" id="{86B52457-0D2A-764A-A05E-605DAD0B289E}"/>
              </a:ext>
            </a:extLst>
          </p:cNvPr>
          <p:cNvGrpSpPr/>
          <p:nvPr/>
        </p:nvGrpSpPr>
        <p:grpSpPr>
          <a:xfrm>
            <a:off x="3863892" y="2817159"/>
            <a:ext cx="437515" cy="88900"/>
            <a:chOff x="3863892" y="2291950"/>
            <a:chExt cx="437515" cy="88900"/>
          </a:xfrm>
        </p:grpSpPr>
        <p:sp>
          <p:nvSpPr>
            <p:cNvPr id="107" name="object 39">
              <a:extLst>
                <a:ext uri="{FF2B5EF4-FFF2-40B4-BE49-F238E27FC236}">
                  <a16:creationId xmlns:a16="http://schemas.microsoft.com/office/drawing/2014/main" id="{9DA7E809-DB61-8F48-83ED-62858BBF241E}"/>
                </a:ext>
              </a:extLst>
            </p:cNvPr>
            <p:cNvSpPr/>
            <p:nvPr/>
          </p:nvSpPr>
          <p:spPr>
            <a:xfrm>
              <a:off x="4300010" y="2291950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0">
              <a:extLst>
                <a:ext uri="{FF2B5EF4-FFF2-40B4-BE49-F238E27FC236}">
                  <a16:creationId xmlns:a16="http://schemas.microsoft.com/office/drawing/2014/main" id="{735C0E57-29F2-0F4E-A20F-7CA9D305D913}"/>
                </a:ext>
              </a:extLst>
            </p:cNvPr>
            <p:cNvSpPr/>
            <p:nvPr/>
          </p:nvSpPr>
          <p:spPr>
            <a:xfrm>
              <a:off x="3863892" y="2379249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41">
            <a:extLst>
              <a:ext uri="{FF2B5EF4-FFF2-40B4-BE49-F238E27FC236}">
                <a16:creationId xmlns:a16="http://schemas.microsoft.com/office/drawing/2014/main" id="{B3F9C276-6426-4E43-92F3-310FC5C82CBD}"/>
              </a:ext>
            </a:extLst>
          </p:cNvPr>
          <p:cNvSpPr txBox="1"/>
          <p:nvPr/>
        </p:nvSpPr>
        <p:spPr>
          <a:xfrm>
            <a:off x="441140" y="3004585"/>
            <a:ext cx="781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05" dirty="0">
                <a:latin typeface="Tahoma"/>
                <a:cs typeface="Tahoma"/>
              </a:rPr>
              <a:t>∆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10" name="object 42">
            <a:extLst>
              <a:ext uri="{FF2B5EF4-FFF2-40B4-BE49-F238E27FC236}">
                <a16:creationId xmlns:a16="http://schemas.microsoft.com/office/drawing/2014/main" id="{D7163148-994C-2943-A07A-BE602882F5BB}"/>
              </a:ext>
            </a:extLst>
          </p:cNvPr>
          <p:cNvSpPr txBox="1"/>
          <p:nvPr/>
        </p:nvSpPr>
        <p:spPr>
          <a:xfrm>
            <a:off x="493858" y="3033057"/>
            <a:ext cx="143510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" spc="35" dirty="0">
                <a:latin typeface="PMingLiU"/>
                <a:cs typeface="PMingLiU"/>
              </a:rPr>
              <a:t>Grant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11" name="object 43">
            <a:extLst>
              <a:ext uri="{FF2B5EF4-FFF2-40B4-BE49-F238E27FC236}">
                <a16:creationId xmlns:a16="http://schemas.microsoft.com/office/drawing/2014/main" id="{478A125C-005D-D34A-8168-7B158D1DCEBD}"/>
              </a:ext>
            </a:extLst>
          </p:cNvPr>
          <p:cNvSpPr/>
          <p:nvPr/>
        </p:nvSpPr>
        <p:spPr>
          <a:xfrm>
            <a:off x="275805" y="3188510"/>
            <a:ext cx="527050" cy="86360"/>
          </a:xfrm>
          <a:custGeom>
            <a:avLst/>
            <a:gdLst/>
            <a:ahLst/>
            <a:cxnLst/>
            <a:rect l="l" t="t" r="r" b="b"/>
            <a:pathLst>
              <a:path w="527050" h="86360">
                <a:moveTo>
                  <a:pt x="142328" y="0"/>
                </a:moveTo>
                <a:lnTo>
                  <a:pt x="0" y="0"/>
                </a:lnTo>
                <a:lnTo>
                  <a:pt x="0" y="86029"/>
                </a:lnTo>
                <a:lnTo>
                  <a:pt x="142328" y="86029"/>
                </a:lnTo>
                <a:lnTo>
                  <a:pt x="142328" y="0"/>
                </a:lnTo>
                <a:close/>
              </a:path>
              <a:path w="527050" h="86360">
                <a:moveTo>
                  <a:pt x="293700" y="0"/>
                </a:moveTo>
                <a:lnTo>
                  <a:pt x="144856" y="0"/>
                </a:lnTo>
                <a:lnTo>
                  <a:pt x="144856" y="86029"/>
                </a:lnTo>
                <a:lnTo>
                  <a:pt x="293700" y="86029"/>
                </a:lnTo>
                <a:lnTo>
                  <a:pt x="293700" y="0"/>
                </a:lnTo>
                <a:close/>
              </a:path>
              <a:path w="527050" h="86360">
                <a:moveTo>
                  <a:pt x="527050" y="0"/>
                </a:moveTo>
                <a:lnTo>
                  <a:pt x="296227" y="0"/>
                </a:lnTo>
                <a:lnTo>
                  <a:pt x="296227" y="86029"/>
                </a:lnTo>
                <a:lnTo>
                  <a:pt x="527050" y="86029"/>
                </a:lnTo>
                <a:lnTo>
                  <a:pt x="52705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2" name="object 44">
            <a:extLst>
              <a:ext uri="{FF2B5EF4-FFF2-40B4-BE49-F238E27FC236}">
                <a16:creationId xmlns:a16="http://schemas.microsoft.com/office/drawing/2014/main" id="{30370290-0B84-9D4D-BC05-0B898ECE8C74}"/>
              </a:ext>
            </a:extLst>
          </p:cNvPr>
          <p:cNvGraphicFramePr>
            <a:graphicFrameLocks noGrp="1"/>
          </p:cNvGraphicFramePr>
          <p:nvPr/>
        </p:nvGraphicFramePr>
        <p:xfrm>
          <a:off x="274542" y="3099934"/>
          <a:ext cx="527685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" name="object 45">
            <a:extLst>
              <a:ext uri="{FF2B5EF4-FFF2-40B4-BE49-F238E27FC236}">
                <a16:creationId xmlns:a16="http://schemas.microsoft.com/office/drawing/2014/main" id="{36E2135E-2DEE-1744-9D04-D818A7CEBCF6}"/>
              </a:ext>
            </a:extLst>
          </p:cNvPr>
          <p:cNvSpPr txBox="1"/>
          <p:nvPr/>
        </p:nvSpPr>
        <p:spPr>
          <a:xfrm>
            <a:off x="1072470" y="3049308"/>
            <a:ext cx="3409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AuthGrant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114" name="object 46">
            <a:extLst>
              <a:ext uri="{FF2B5EF4-FFF2-40B4-BE49-F238E27FC236}">
                <a16:creationId xmlns:a16="http://schemas.microsoft.com/office/drawing/2014/main" id="{9723E63E-EC4F-E347-8B7E-F70919748186}"/>
              </a:ext>
            </a:extLst>
          </p:cNvPr>
          <p:cNvGrpSpPr/>
          <p:nvPr/>
        </p:nvGrpSpPr>
        <p:grpSpPr>
          <a:xfrm>
            <a:off x="1123340" y="3152004"/>
            <a:ext cx="319405" cy="88900"/>
            <a:chOff x="1123340" y="2790526"/>
            <a:chExt cx="319405" cy="88900"/>
          </a:xfrm>
        </p:grpSpPr>
        <p:sp>
          <p:nvSpPr>
            <p:cNvPr id="115" name="object 47">
              <a:extLst>
                <a:ext uri="{FF2B5EF4-FFF2-40B4-BE49-F238E27FC236}">
                  <a16:creationId xmlns:a16="http://schemas.microsoft.com/office/drawing/2014/main" id="{68DDDC9E-6559-2C45-A2CE-73DDAB515862}"/>
                </a:ext>
              </a:extLst>
            </p:cNvPr>
            <p:cNvSpPr/>
            <p:nvPr/>
          </p:nvSpPr>
          <p:spPr>
            <a:xfrm>
              <a:off x="1125880" y="2793060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0" y="0"/>
                  </a:moveTo>
                  <a:lnTo>
                    <a:pt x="3154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48">
              <a:extLst>
                <a:ext uri="{FF2B5EF4-FFF2-40B4-BE49-F238E27FC236}">
                  <a16:creationId xmlns:a16="http://schemas.microsoft.com/office/drawing/2014/main" id="{5B38E53F-224C-424D-A2B1-CA5354657955}"/>
                </a:ext>
              </a:extLst>
            </p:cNvPr>
            <p:cNvSpPr/>
            <p:nvPr/>
          </p:nvSpPr>
          <p:spPr>
            <a:xfrm>
              <a:off x="1124610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49">
              <a:extLst>
                <a:ext uri="{FF2B5EF4-FFF2-40B4-BE49-F238E27FC236}">
                  <a16:creationId xmlns:a16="http://schemas.microsoft.com/office/drawing/2014/main" id="{A35CB9B6-CCA0-E44E-8E8F-B7473F2521B4}"/>
                </a:ext>
              </a:extLst>
            </p:cNvPr>
            <p:cNvSpPr/>
            <p:nvPr/>
          </p:nvSpPr>
          <p:spPr>
            <a:xfrm>
              <a:off x="1288688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50">
            <a:extLst>
              <a:ext uri="{FF2B5EF4-FFF2-40B4-BE49-F238E27FC236}">
                <a16:creationId xmlns:a16="http://schemas.microsoft.com/office/drawing/2014/main" id="{7F1F75C5-41E5-684E-9F13-E7FE1DA8D3D3}"/>
              </a:ext>
            </a:extLst>
          </p:cNvPr>
          <p:cNvSpPr txBox="1"/>
          <p:nvPr/>
        </p:nvSpPr>
        <p:spPr>
          <a:xfrm>
            <a:off x="1151134" y="3131525"/>
            <a:ext cx="2628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20" dirty="0">
                <a:latin typeface="Tahoma"/>
                <a:cs typeface="Tahoma"/>
              </a:rPr>
              <a:t>aid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fid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119" name="object 51">
            <a:extLst>
              <a:ext uri="{FF2B5EF4-FFF2-40B4-BE49-F238E27FC236}">
                <a16:creationId xmlns:a16="http://schemas.microsoft.com/office/drawing/2014/main" id="{C115E7F3-52F1-5741-AE03-86E7CFA3160B}"/>
              </a:ext>
            </a:extLst>
          </p:cNvPr>
          <p:cNvGrpSpPr/>
          <p:nvPr/>
        </p:nvGrpSpPr>
        <p:grpSpPr>
          <a:xfrm>
            <a:off x="1047432" y="3153274"/>
            <a:ext cx="394335" cy="88900"/>
            <a:chOff x="1047432" y="2791796"/>
            <a:chExt cx="394335" cy="88900"/>
          </a:xfrm>
        </p:grpSpPr>
        <p:sp>
          <p:nvSpPr>
            <p:cNvPr id="120" name="object 52">
              <a:extLst>
                <a:ext uri="{FF2B5EF4-FFF2-40B4-BE49-F238E27FC236}">
                  <a16:creationId xmlns:a16="http://schemas.microsoft.com/office/drawing/2014/main" id="{C8ACA2BA-9EDD-DA44-86A0-A9C782D79D83}"/>
                </a:ext>
              </a:extLst>
            </p:cNvPr>
            <p:cNvSpPr/>
            <p:nvPr/>
          </p:nvSpPr>
          <p:spPr>
            <a:xfrm>
              <a:off x="1440059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53">
              <a:extLst>
                <a:ext uri="{FF2B5EF4-FFF2-40B4-BE49-F238E27FC236}">
                  <a16:creationId xmlns:a16="http://schemas.microsoft.com/office/drawing/2014/main" id="{E1D9129A-38BD-6B47-812D-BD17C6D5146A}"/>
                </a:ext>
              </a:extLst>
            </p:cNvPr>
            <p:cNvSpPr/>
            <p:nvPr/>
          </p:nvSpPr>
          <p:spPr>
            <a:xfrm>
              <a:off x="1047432" y="2879096"/>
              <a:ext cx="394335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0" y="0"/>
                  </a:moveTo>
                  <a:lnTo>
                    <a:pt x="3938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54">
            <a:extLst>
              <a:ext uri="{FF2B5EF4-FFF2-40B4-BE49-F238E27FC236}">
                <a16:creationId xmlns:a16="http://schemas.microsoft.com/office/drawing/2014/main" id="{38B48C7B-ECBF-C246-AFA3-8F528C311719}"/>
              </a:ext>
            </a:extLst>
          </p:cNvPr>
          <p:cNvSpPr txBox="1"/>
          <p:nvPr/>
        </p:nvSpPr>
        <p:spPr>
          <a:xfrm>
            <a:off x="1811540" y="2969793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0" baseline="5555" dirty="0">
                <a:latin typeface="Tahoma"/>
                <a:cs typeface="Tahoma"/>
              </a:rPr>
              <a:t>∆</a:t>
            </a:r>
            <a:r>
              <a:rPr sz="350" spc="40" dirty="0">
                <a:latin typeface="PMingLiU"/>
                <a:cs typeface="PMingLiU"/>
              </a:rPr>
              <a:t>Author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23" name="object 55">
            <a:extLst>
              <a:ext uri="{FF2B5EF4-FFF2-40B4-BE49-F238E27FC236}">
                <a16:creationId xmlns:a16="http://schemas.microsoft.com/office/drawing/2014/main" id="{D2BB9FE5-D8DC-754F-A227-7860AE8FC358}"/>
              </a:ext>
            </a:extLst>
          </p:cNvPr>
          <p:cNvSpPr/>
          <p:nvPr/>
        </p:nvSpPr>
        <p:spPr>
          <a:xfrm>
            <a:off x="1657870" y="3144225"/>
            <a:ext cx="578485" cy="174625"/>
          </a:xfrm>
          <a:custGeom>
            <a:avLst/>
            <a:gdLst/>
            <a:ahLst/>
            <a:cxnLst/>
            <a:rect l="l" t="t" r="r" b="b"/>
            <a:pathLst>
              <a:path w="578485" h="174625">
                <a:moveTo>
                  <a:pt x="142328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28" y="174599"/>
                </a:lnTo>
                <a:lnTo>
                  <a:pt x="142328" y="88569"/>
                </a:lnTo>
                <a:close/>
              </a:path>
              <a:path w="578485" h="174625">
                <a:moveTo>
                  <a:pt x="142328" y="0"/>
                </a:moveTo>
                <a:lnTo>
                  <a:pt x="0" y="0"/>
                </a:lnTo>
                <a:lnTo>
                  <a:pt x="0" y="86029"/>
                </a:lnTo>
                <a:lnTo>
                  <a:pt x="142328" y="86029"/>
                </a:lnTo>
                <a:lnTo>
                  <a:pt x="142328" y="0"/>
                </a:lnTo>
                <a:close/>
              </a:path>
              <a:path w="57848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69"/>
                </a:lnTo>
                <a:close/>
              </a:path>
              <a:path w="578485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578485" h="174625">
                <a:moveTo>
                  <a:pt x="578040" y="88569"/>
                </a:moveTo>
                <a:lnTo>
                  <a:pt x="308940" y="88569"/>
                </a:lnTo>
                <a:lnTo>
                  <a:pt x="308940" y="174599"/>
                </a:lnTo>
                <a:lnTo>
                  <a:pt x="578040" y="174599"/>
                </a:lnTo>
                <a:lnTo>
                  <a:pt x="578040" y="88569"/>
                </a:lnTo>
                <a:close/>
              </a:path>
              <a:path w="578485" h="174625">
                <a:moveTo>
                  <a:pt x="578040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578040" y="86029"/>
                </a:lnTo>
                <a:lnTo>
                  <a:pt x="578040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4" name="object 56">
            <a:extLst>
              <a:ext uri="{FF2B5EF4-FFF2-40B4-BE49-F238E27FC236}">
                <a16:creationId xmlns:a16="http://schemas.microsoft.com/office/drawing/2014/main" id="{0AF871B1-AC41-8D4F-A7FE-E86C2CF240AE}"/>
              </a:ext>
            </a:extLst>
          </p:cNvPr>
          <p:cNvGraphicFramePr>
            <a:graphicFrameLocks noGrp="1"/>
          </p:cNvGraphicFramePr>
          <p:nvPr/>
        </p:nvGraphicFramePr>
        <p:xfrm>
          <a:off x="1656607" y="3055649"/>
          <a:ext cx="5784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5" name="object 57">
            <a:extLst>
              <a:ext uri="{FF2B5EF4-FFF2-40B4-BE49-F238E27FC236}">
                <a16:creationId xmlns:a16="http://schemas.microsoft.com/office/drawing/2014/main" id="{E9ED93FE-66F6-1341-AE02-46F6583ADFD4}"/>
              </a:ext>
            </a:extLst>
          </p:cNvPr>
          <p:cNvSpPr txBox="1"/>
          <p:nvPr/>
        </p:nvSpPr>
        <p:spPr>
          <a:xfrm>
            <a:off x="2561939" y="3049308"/>
            <a:ext cx="2235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82" baseline="5555" dirty="0">
                <a:latin typeface="Tahoma"/>
                <a:cs typeface="Tahoma"/>
              </a:rPr>
              <a:t>∆</a:t>
            </a:r>
            <a:r>
              <a:rPr sz="350" spc="55" dirty="0">
                <a:latin typeface="PMingLiU"/>
                <a:cs typeface="PMingLiU"/>
              </a:rPr>
              <a:t>Cite</a:t>
            </a:r>
            <a:endParaRPr sz="350">
              <a:latin typeface="PMingLiU"/>
              <a:cs typeface="PMingLiU"/>
            </a:endParaRPr>
          </a:p>
        </p:txBody>
      </p:sp>
      <p:grpSp>
        <p:nvGrpSpPr>
          <p:cNvPr id="126" name="object 58">
            <a:extLst>
              <a:ext uri="{FF2B5EF4-FFF2-40B4-BE49-F238E27FC236}">
                <a16:creationId xmlns:a16="http://schemas.microsoft.com/office/drawing/2014/main" id="{AE3AC718-616D-D540-A320-EB5261DECD24}"/>
              </a:ext>
            </a:extLst>
          </p:cNvPr>
          <p:cNvGrpSpPr/>
          <p:nvPr/>
        </p:nvGrpSpPr>
        <p:grpSpPr>
          <a:xfrm>
            <a:off x="2484151" y="3152004"/>
            <a:ext cx="459105" cy="88900"/>
            <a:chOff x="2484151" y="2790526"/>
            <a:chExt cx="459105" cy="88900"/>
          </a:xfrm>
        </p:grpSpPr>
        <p:sp>
          <p:nvSpPr>
            <p:cNvPr id="127" name="object 59">
              <a:extLst>
                <a:ext uri="{FF2B5EF4-FFF2-40B4-BE49-F238E27FC236}">
                  <a16:creationId xmlns:a16="http://schemas.microsoft.com/office/drawing/2014/main" id="{7158FD75-2CBA-3547-B83D-35C9B37EC80C}"/>
                </a:ext>
              </a:extLst>
            </p:cNvPr>
            <p:cNvSpPr/>
            <p:nvPr/>
          </p:nvSpPr>
          <p:spPr>
            <a:xfrm>
              <a:off x="2486685" y="2793060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>
                  <a:moveTo>
                    <a:pt x="0" y="0"/>
                  </a:moveTo>
                  <a:lnTo>
                    <a:pt x="4551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60">
              <a:extLst>
                <a:ext uri="{FF2B5EF4-FFF2-40B4-BE49-F238E27FC236}">
                  <a16:creationId xmlns:a16="http://schemas.microsoft.com/office/drawing/2014/main" id="{02E8FAEE-AFCF-6649-B123-5875CFD2EC5F}"/>
                </a:ext>
              </a:extLst>
            </p:cNvPr>
            <p:cNvSpPr/>
            <p:nvPr/>
          </p:nvSpPr>
          <p:spPr>
            <a:xfrm>
              <a:off x="2485421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61">
              <a:extLst>
                <a:ext uri="{FF2B5EF4-FFF2-40B4-BE49-F238E27FC236}">
                  <a16:creationId xmlns:a16="http://schemas.microsoft.com/office/drawing/2014/main" id="{D28E172A-CE1E-D142-9313-EB30E88B346A}"/>
                </a:ext>
              </a:extLst>
            </p:cNvPr>
            <p:cNvSpPr/>
            <p:nvPr/>
          </p:nvSpPr>
          <p:spPr>
            <a:xfrm>
              <a:off x="2723191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62">
            <a:extLst>
              <a:ext uri="{FF2B5EF4-FFF2-40B4-BE49-F238E27FC236}">
                <a16:creationId xmlns:a16="http://schemas.microsoft.com/office/drawing/2014/main" id="{B938ABA2-3699-9B4D-87FA-C7DAAEEFEDAA}"/>
              </a:ext>
            </a:extLst>
          </p:cNvPr>
          <p:cNvSpPr txBox="1"/>
          <p:nvPr/>
        </p:nvSpPr>
        <p:spPr>
          <a:xfrm>
            <a:off x="2511939" y="3131525"/>
            <a:ext cx="40259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10" dirty="0">
                <a:latin typeface="Tahoma"/>
                <a:cs typeface="Tahoma"/>
              </a:rPr>
              <a:t>citing</a:t>
            </a:r>
            <a:r>
              <a:rPr sz="550" spc="380" dirty="0">
                <a:latin typeface="Tahoma"/>
                <a:cs typeface="Tahoma"/>
              </a:rPr>
              <a:t> </a:t>
            </a:r>
            <a:r>
              <a:rPr sz="550" spc="-15" dirty="0">
                <a:latin typeface="Tahoma"/>
                <a:cs typeface="Tahoma"/>
              </a:rPr>
              <a:t>cited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131" name="object 63">
            <a:extLst>
              <a:ext uri="{FF2B5EF4-FFF2-40B4-BE49-F238E27FC236}">
                <a16:creationId xmlns:a16="http://schemas.microsoft.com/office/drawing/2014/main" id="{73FD247B-5660-4B4D-B55B-7B4DF0DD06A5}"/>
              </a:ext>
            </a:extLst>
          </p:cNvPr>
          <p:cNvGrpSpPr/>
          <p:nvPr/>
        </p:nvGrpSpPr>
        <p:grpSpPr>
          <a:xfrm>
            <a:off x="2408237" y="3153274"/>
            <a:ext cx="534035" cy="88900"/>
            <a:chOff x="2408237" y="2791796"/>
            <a:chExt cx="534035" cy="88900"/>
          </a:xfrm>
        </p:grpSpPr>
        <p:sp>
          <p:nvSpPr>
            <p:cNvPr id="132" name="object 64">
              <a:extLst>
                <a:ext uri="{FF2B5EF4-FFF2-40B4-BE49-F238E27FC236}">
                  <a16:creationId xmlns:a16="http://schemas.microsoft.com/office/drawing/2014/main" id="{EDA8EEA7-DA89-9D4C-A260-C8FDCA99A34D}"/>
                </a:ext>
              </a:extLst>
            </p:cNvPr>
            <p:cNvSpPr/>
            <p:nvPr/>
          </p:nvSpPr>
          <p:spPr>
            <a:xfrm>
              <a:off x="2940570" y="279179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65">
              <a:extLst>
                <a:ext uri="{FF2B5EF4-FFF2-40B4-BE49-F238E27FC236}">
                  <a16:creationId xmlns:a16="http://schemas.microsoft.com/office/drawing/2014/main" id="{289F4B1D-0ABE-0A4D-BE91-233627084DE8}"/>
                </a:ext>
              </a:extLst>
            </p:cNvPr>
            <p:cNvSpPr/>
            <p:nvPr/>
          </p:nvSpPr>
          <p:spPr>
            <a:xfrm>
              <a:off x="2408237" y="2879096"/>
              <a:ext cx="534035" cy="0"/>
            </a:xfrm>
            <a:custGeom>
              <a:avLst/>
              <a:gdLst/>
              <a:ahLst/>
              <a:cxnLst/>
              <a:rect l="l" t="t" r="r" b="b"/>
              <a:pathLst>
                <a:path w="534035">
                  <a:moveTo>
                    <a:pt x="0" y="0"/>
                  </a:moveTo>
                  <a:lnTo>
                    <a:pt x="533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66">
            <a:extLst>
              <a:ext uri="{FF2B5EF4-FFF2-40B4-BE49-F238E27FC236}">
                <a16:creationId xmlns:a16="http://schemas.microsoft.com/office/drawing/2014/main" id="{EDEC55C0-895D-A949-A73F-002A31DB0D59}"/>
              </a:ext>
            </a:extLst>
          </p:cNvPr>
          <p:cNvSpPr txBox="1"/>
          <p:nvPr/>
        </p:nvSpPr>
        <p:spPr>
          <a:xfrm>
            <a:off x="3188061" y="2969793"/>
            <a:ext cx="2705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67" baseline="5555" dirty="0">
                <a:latin typeface="Tahoma"/>
                <a:cs typeface="Tahoma"/>
              </a:rPr>
              <a:t>∆</a:t>
            </a:r>
            <a:r>
              <a:rPr sz="350" spc="45" dirty="0">
                <a:latin typeface="PMingLiU"/>
                <a:cs typeface="PMingLiU"/>
              </a:rPr>
              <a:t>Writes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35" name="object 67">
            <a:extLst>
              <a:ext uri="{FF2B5EF4-FFF2-40B4-BE49-F238E27FC236}">
                <a16:creationId xmlns:a16="http://schemas.microsoft.com/office/drawing/2014/main" id="{4A1C8BF3-4F66-6B45-BD22-9BFA0E992D3E}"/>
              </a:ext>
            </a:extLst>
          </p:cNvPr>
          <p:cNvSpPr/>
          <p:nvPr/>
        </p:nvSpPr>
        <p:spPr>
          <a:xfrm>
            <a:off x="3086912" y="3144225"/>
            <a:ext cx="473075" cy="174625"/>
          </a:xfrm>
          <a:custGeom>
            <a:avLst/>
            <a:gdLst/>
            <a:ahLst/>
            <a:cxnLst/>
            <a:rect l="l" t="t" r="r" b="b"/>
            <a:pathLst>
              <a:path w="473075" h="174625">
                <a:moveTo>
                  <a:pt x="14234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69"/>
                </a:lnTo>
                <a:close/>
              </a:path>
              <a:path w="473075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47307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69"/>
                </a:lnTo>
                <a:close/>
              </a:path>
              <a:path w="473075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473075" h="174625">
                <a:moveTo>
                  <a:pt x="472986" y="88569"/>
                </a:moveTo>
                <a:lnTo>
                  <a:pt x="308940" y="88569"/>
                </a:lnTo>
                <a:lnTo>
                  <a:pt x="308940" y="174599"/>
                </a:lnTo>
                <a:lnTo>
                  <a:pt x="472986" y="174599"/>
                </a:lnTo>
                <a:lnTo>
                  <a:pt x="472986" y="88569"/>
                </a:lnTo>
                <a:close/>
              </a:path>
              <a:path w="473075" h="174625">
                <a:moveTo>
                  <a:pt x="472986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472986" y="86029"/>
                </a:lnTo>
                <a:lnTo>
                  <a:pt x="472986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6" name="object 68">
            <a:extLst>
              <a:ext uri="{FF2B5EF4-FFF2-40B4-BE49-F238E27FC236}">
                <a16:creationId xmlns:a16="http://schemas.microsoft.com/office/drawing/2014/main" id="{23F4A392-6217-5D40-B13D-BB531CF780EA}"/>
              </a:ext>
            </a:extLst>
          </p:cNvPr>
          <p:cNvGraphicFramePr>
            <a:graphicFrameLocks noGrp="1"/>
          </p:cNvGraphicFramePr>
          <p:nvPr/>
        </p:nvGraphicFramePr>
        <p:xfrm>
          <a:off x="3085655" y="3055649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7" name="object 69">
            <a:extLst>
              <a:ext uri="{FF2B5EF4-FFF2-40B4-BE49-F238E27FC236}">
                <a16:creationId xmlns:a16="http://schemas.microsoft.com/office/drawing/2014/main" id="{921B0136-6376-E34C-8D6F-FE79315E6B09}"/>
              </a:ext>
            </a:extLst>
          </p:cNvPr>
          <p:cNvSpPr txBox="1"/>
          <p:nvPr/>
        </p:nvSpPr>
        <p:spPr>
          <a:xfrm>
            <a:off x="3981253" y="2969793"/>
            <a:ext cx="2000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52" baseline="5555" dirty="0">
                <a:latin typeface="Tahoma"/>
                <a:cs typeface="Tahoma"/>
              </a:rPr>
              <a:t>∆</a:t>
            </a:r>
            <a:r>
              <a:rPr sz="350" spc="35" dirty="0">
                <a:latin typeface="PMingLiU"/>
                <a:cs typeface="PMingLiU"/>
              </a:rPr>
              <a:t>Pub</a:t>
            </a:r>
            <a:endParaRPr sz="350">
              <a:latin typeface="PMingLiU"/>
              <a:cs typeface="PMingLiU"/>
            </a:endParaRPr>
          </a:p>
        </p:txBody>
      </p:sp>
      <p:sp>
        <p:nvSpPr>
          <p:cNvPr id="138" name="object 70">
            <a:extLst>
              <a:ext uri="{FF2B5EF4-FFF2-40B4-BE49-F238E27FC236}">
                <a16:creationId xmlns:a16="http://schemas.microsoft.com/office/drawing/2014/main" id="{FFC494C9-6C1B-7548-B626-BA40EE98BC0C}"/>
              </a:ext>
            </a:extLst>
          </p:cNvPr>
          <p:cNvSpPr/>
          <p:nvPr/>
        </p:nvSpPr>
        <p:spPr>
          <a:xfrm>
            <a:off x="3830675" y="3144225"/>
            <a:ext cx="501650" cy="174625"/>
          </a:xfrm>
          <a:custGeom>
            <a:avLst/>
            <a:gdLst/>
            <a:ahLst/>
            <a:cxnLst/>
            <a:rect l="l" t="t" r="r" b="b"/>
            <a:pathLst>
              <a:path w="501650" h="174625">
                <a:moveTo>
                  <a:pt x="14234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69"/>
                </a:lnTo>
                <a:close/>
              </a:path>
              <a:path w="501650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501650" h="174625">
                <a:moveTo>
                  <a:pt x="308914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8914" y="174599"/>
                </a:lnTo>
                <a:lnTo>
                  <a:pt x="308914" y="88569"/>
                </a:lnTo>
                <a:close/>
              </a:path>
              <a:path w="501650" h="174625">
                <a:moveTo>
                  <a:pt x="308914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8914" y="86029"/>
                </a:lnTo>
                <a:lnTo>
                  <a:pt x="308914" y="0"/>
                </a:lnTo>
                <a:close/>
              </a:path>
              <a:path w="501650" h="174625">
                <a:moveTo>
                  <a:pt x="501281" y="88569"/>
                </a:moveTo>
                <a:lnTo>
                  <a:pt x="311442" y="88569"/>
                </a:lnTo>
                <a:lnTo>
                  <a:pt x="311442" y="174599"/>
                </a:lnTo>
                <a:lnTo>
                  <a:pt x="501281" y="174599"/>
                </a:lnTo>
                <a:lnTo>
                  <a:pt x="501281" y="88569"/>
                </a:lnTo>
                <a:close/>
              </a:path>
              <a:path w="501650" h="174625">
                <a:moveTo>
                  <a:pt x="501281" y="0"/>
                </a:moveTo>
                <a:lnTo>
                  <a:pt x="311442" y="0"/>
                </a:lnTo>
                <a:lnTo>
                  <a:pt x="311442" y="86029"/>
                </a:lnTo>
                <a:lnTo>
                  <a:pt x="501281" y="86029"/>
                </a:lnTo>
                <a:lnTo>
                  <a:pt x="501281" y="0"/>
                </a:lnTo>
                <a:close/>
              </a:path>
            </a:pathLst>
          </a:custGeom>
          <a:solidFill>
            <a:srgbClr val="E5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9" name="object 71">
            <a:extLst>
              <a:ext uri="{FF2B5EF4-FFF2-40B4-BE49-F238E27FC236}">
                <a16:creationId xmlns:a16="http://schemas.microsoft.com/office/drawing/2014/main" id="{5436BFB7-73D5-D740-95D3-DDD461998FF0}"/>
              </a:ext>
            </a:extLst>
          </p:cNvPr>
          <p:cNvGraphicFramePr>
            <a:graphicFrameLocks noGrp="1"/>
          </p:cNvGraphicFramePr>
          <p:nvPr/>
        </p:nvGraphicFramePr>
        <p:xfrm>
          <a:off x="3829418" y="3055649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0" name="object 17">
            <a:extLst>
              <a:ext uri="{FF2B5EF4-FFF2-40B4-BE49-F238E27FC236}">
                <a16:creationId xmlns:a16="http://schemas.microsoft.com/office/drawing/2014/main" id="{15AD9145-7D6E-AA4E-8EA5-CEA985BA2533}"/>
              </a:ext>
            </a:extLst>
          </p:cNvPr>
          <p:cNvSpPr txBox="1"/>
          <p:nvPr/>
        </p:nvSpPr>
        <p:spPr>
          <a:xfrm>
            <a:off x="410112" y="2125565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solidFill>
                  <a:srgbClr val="FF0000"/>
                </a:solidFill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1" name="object 18">
            <a:extLst>
              <a:ext uri="{FF2B5EF4-FFF2-40B4-BE49-F238E27FC236}">
                <a16:creationId xmlns:a16="http://schemas.microsoft.com/office/drawing/2014/main" id="{ADB047E8-BEF6-2545-A594-9B9801B8C829}"/>
              </a:ext>
            </a:extLst>
          </p:cNvPr>
          <p:cNvGraphicFramePr>
            <a:graphicFrameLocks noGrp="1"/>
          </p:cNvGraphicFramePr>
          <p:nvPr/>
        </p:nvGraphicFramePr>
        <p:xfrm>
          <a:off x="239786" y="2220914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2" name="object 19">
            <a:extLst>
              <a:ext uri="{FF2B5EF4-FFF2-40B4-BE49-F238E27FC236}">
                <a16:creationId xmlns:a16="http://schemas.microsoft.com/office/drawing/2014/main" id="{7DFEDA75-AA94-2842-9089-FCF864851DF6}"/>
              </a:ext>
            </a:extLst>
          </p:cNvPr>
          <p:cNvSpPr txBox="1"/>
          <p:nvPr/>
        </p:nvSpPr>
        <p:spPr>
          <a:xfrm>
            <a:off x="1047468" y="2081280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3" name="object 20">
            <a:extLst>
              <a:ext uri="{FF2B5EF4-FFF2-40B4-BE49-F238E27FC236}">
                <a16:creationId xmlns:a16="http://schemas.microsoft.com/office/drawing/2014/main" id="{2C7DF240-C828-AA4A-9F34-6C2973C137B2}"/>
              </a:ext>
            </a:extLst>
          </p:cNvPr>
          <p:cNvGraphicFramePr>
            <a:graphicFrameLocks noGrp="1"/>
          </p:cNvGraphicFramePr>
          <p:nvPr/>
        </p:nvGraphicFramePr>
        <p:xfrm>
          <a:off x="960022" y="2176629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4" name="object 21">
            <a:extLst>
              <a:ext uri="{FF2B5EF4-FFF2-40B4-BE49-F238E27FC236}">
                <a16:creationId xmlns:a16="http://schemas.microsoft.com/office/drawing/2014/main" id="{E9B2B606-7E51-6C41-B75D-79F0F225A644}"/>
              </a:ext>
            </a:extLst>
          </p:cNvPr>
          <p:cNvSpPr txBox="1"/>
          <p:nvPr/>
        </p:nvSpPr>
        <p:spPr>
          <a:xfrm>
            <a:off x="1801067" y="208128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5" name="object 22">
            <a:extLst>
              <a:ext uri="{FF2B5EF4-FFF2-40B4-BE49-F238E27FC236}">
                <a16:creationId xmlns:a16="http://schemas.microsoft.com/office/drawing/2014/main" id="{DE5BCA7D-C83B-854F-AE14-B3E9C4566C36}"/>
              </a:ext>
            </a:extLst>
          </p:cNvPr>
          <p:cNvGraphicFramePr>
            <a:graphicFrameLocks noGrp="1"/>
          </p:cNvGraphicFramePr>
          <p:nvPr/>
        </p:nvGraphicFramePr>
        <p:xfrm>
          <a:off x="1613195" y="2176629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6" name="object 23">
            <a:extLst>
              <a:ext uri="{FF2B5EF4-FFF2-40B4-BE49-F238E27FC236}">
                <a16:creationId xmlns:a16="http://schemas.microsoft.com/office/drawing/2014/main" id="{50E9906A-E01E-C146-B6C8-1729B86E8A97}"/>
              </a:ext>
            </a:extLst>
          </p:cNvPr>
          <p:cNvSpPr txBox="1"/>
          <p:nvPr/>
        </p:nvSpPr>
        <p:spPr>
          <a:xfrm>
            <a:off x="2561155" y="2169843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7" name="object 24">
            <a:extLst>
              <a:ext uri="{FF2B5EF4-FFF2-40B4-BE49-F238E27FC236}">
                <a16:creationId xmlns:a16="http://schemas.microsoft.com/office/drawing/2014/main" id="{94784DFC-E6C5-D24C-82E7-11C42BC81561}"/>
              </a:ext>
            </a:extLst>
          </p:cNvPr>
          <p:cNvGraphicFramePr>
            <a:graphicFrameLocks noGrp="1"/>
          </p:cNvGraphicFramePr>
          <p:nvPr/>
        </p:nvGraphicFramePr>
        <p:xfrm>
          <a:off x="2354031" y="2265192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object 25">
            <a:extLst>
              <a:ext uri="{FF2B5EF4-FFF2-40B4-BE49-F238E27FC236}">
                <a16:creationId xmlns:a16="http://schemas.microsoft.com/office/drawing/2014/main" id="{FEFC29D5-7AC7-7941-9984-73FDC27DD9A8}"/>
              </a:ext>
            </a:extLst>
          </p:cNvPr>
          <p:cNvSpPr txBox="1"/>
          <p:nvPr/>
        </p:nvSpPr>
        <p:spPr>
          <a:xfrm>
            <a:off x="3177582" y="2125565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9" name="object 26">
            <a:extLst>
              <a:ext uri="{FF2B5EF4-FFF2-40B4-BE49-F238E27FC236}">
                <a16:creationId xmlns:a16="http://schemas.microsoft.com/office/drawing/2014/main" id="{7173EC41-6A4E-8D49-BC4E-430DF76C4A53}"/>
              </a:ext>
            </a:extLst>
          </p:cNvPr>
          <p:cNvGraphicFramePr>
            <a:graphicFrameLocks noGrp="1"/>
          </p:cNvGraphicFramePr>
          <p:nvPr/>
        </p:nvGraphicFramePr>
        <p:xfrm>
          <a:off x="3050899" y="2220914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" name="object 27">
            <a:extLst>
              <a:ext uri="{FF2B5EF4-FFF2-40B4-BE49-F238E27FC236}">
                <a16:creationId xmlns:a16="http://schemas.microsoft.com/office/drawing/2014/main" id="{B15D1FD2-11B4-874B-9017-73B3B06BD1A8}"/>
              </a:ext>
            </a:extLst>
          </p:cNvPr>
          <p:cNvSpPr txBox="1"/>
          <p:nvPr/>
        </p:nvSpPr>
        <p:spPr>
          <a:xfrm>
            <a:off x="3985308" y="2125565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51" name="object 28">
            <a:extLst>
              <a:ext uri="{FF2B5EF4-FFF2-40B4-BE49-F238E27FC236}">
                <a16:creationId xmlns:a16="http://schemas.microsoft.com/office/drawing/2014/main" id="{420A576B-5576-7A48-A286-008C6892C2BC}"/>
              </a:ext>
            </a:extLst>
          </p:cNvPr>
          <p:cNvGraphicFramePr>
            <a:graphicFrameLocks noGrp="1"/>
          </p:cNvGraphicFramePr>
          <p:nvPr/>
        </p:nvGraphicFramePr>
        <p:xfrm>
          <a:off x="3794662" y="2220914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8" name="object 3">
            <a:extLst>
              <a:ext uri="{FF2B5EF4-FFF2-40B4-BE49-F238E27FC236}">
                <a16:creationId xmlns:a16="http://schemas.microsoft.com/office/drawing/2014/main" id="{69194404-32E4-DE4A-BD7D-3E4F811619E8}"/>
              </a:ext>
            </a:extLst>
          </p:cNvPr>
          <p:cNvGrpSpPr/>
          <p:nvPr/>
        </p:nvGrpSpPr>
        <p:grpSpPr>
          <a:xfrm>
            <a:off x="236520" y="1057325"/>
            <a:ext cx="3486924" cy="986155"/>
            <a:chOff x="87743" y="767206"/>
            <a:chExt cx="4483735" cy="986155"/>
          </a:xfrm>
        </p:grpSpPr>
        <p:sp>
          <p:nvSpPr>
            <p:cNvPr id="169" name="object 4">
              <a:extLst>
                <a:ext uri="{FF2B5EF4-FFF2-40B4-BE49-F238E27FC236}">
                  <a16:creationId xmlns:a16="http://schemas.microsoft.com/office/drawing/2014/main" id="{5F02EB0B-8BCD-8D48-87B3-42CB64CE2145}"/>
                </a:ext>
              </a:extLst>
            </p:cNvPr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5">
              <a:extLst>
                <a:ext uri="{FF2B5EF4-FFF2-40B4-BE49-F238E27FC236}">
                  <a16:creationId xmlns:a16="http://schemas.microsoft.com/office/drawing/2014/main" id="{B7373B65-0025-FD4B-8CB4-69E90AF132A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171" name="object 6">
              <a:extLst>
                <a:ext uri="{FF2B5EF4-FFF2-40B4-BE49-F238E27FC236}">
                  <a16:creationId xmlns:a16="http://schemas.microsoft.com/office/drawing/2014/main" id="{70F07ABC-8D40-2245-8DA8-A7353FC8B1B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172" name="object 7">
              <a:extLst>
                <a:ext uri="{FF2B5EF4-FFF2-40B4-BE49-F238E27FC236}">
                  <a16:creationId xmlns:a16="http://schemas.microsoft.com/office/drawing/2014/main" id="{EFEC2239-B14B-8B43-AE5A-0FA5891DA06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173" name="object 8">
              <a:extLst>
                <a:ext uri="{FF2B5EF4-FFF2-40B4-BE49-F238E27FC236}">
                  <a16:creationId xmlns:a16="http://schemas.microsoft.com/office/drawing/2014/main" id="{5F608AC0-AC38-3D42-9C81-2EB1EF8089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174" name="object 9">
              <a:extLst>
                <a:ext uri="{FF2B5EF4-FFF2-40B4-BE49-F238E27FC236}">
                  <a16:creationId xmlns:a16="http://schemas.microsoft.com/office/drawing/2014/main" id="{5314B809-6A44-534C-B8F1-EAC6E9835DFA}"/>
                </a:ext>
              </a:extLst>
            </p:cNvPr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0">
              <a:extLst>
                <a:ext uri="{FF2B5EF4-FFF2-40B4-BE49-F238E27FC236}">
                  <a16:creationId xmlns:a16="http://schemas.microsoft.com/office/drawing/2014/main" id="{74783850-F60A-EF47-9C88-398A865E0ADC}"/>
                </a:ext>
              </a:extLst>
            </p:cNvPr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1">
              <a:extLst>
                <a:ext uri="{FF2B5EF4-FFF2-40B4-BE49-F238E27FC236}">
                  <a16:creationId xmlns:a16="http://schemas.microsoft.com/office/drawing/2014/main" id="{8CB3787A-4E64-0D45-BE28-35BE3448F9FC}"/>
                </a:ext>
              </a:extLst>
            </p:cNvPr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2">
              <a:extLst>
                <a:ext uri="{FF2B5EF4-FFF2-40B4-BE49-F238E27FC236}">
                  <a16:creationId xmlns:a16="http://schemas.microsoft.com/office/drawing/2014/main" id="{CEF9F0CB-9BEF-A94E-991E-688C48E349F0}"/>
                </a:ext>
              </a:extLst>
            </p:cNvPr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3">
              <a:extLst>
                <a:ext uri="{FF2B5EF4-FFF2-40B4-BE49-F238E27FC236}">
                  <a16:creationId xmlns:a16="http://schemas.microsoft.com/office/drawing/2014/main" id="{D0D945D1-2BE6-1042-B1F9-133E749BF40A}"/>
                </a:ext>
              </a:extLst>
            </p:cNvPr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4">
            <a:extLst>
              <a:ext uri="{FF2B5EF4-FFF2-40B4-BE49-F238E27FC236}">
                <a16:creationId xmlns:a16="http://schemas.microsoft.com/office/drawing/2014/main" id="{5394FB2F-D991-BF47-AB8B-B266FF282F83}"/>
              </a:ext>
            </a:extLst>
          </p:cNvPr>
          <p:cNvSpPr txBox="1"/>
          <p:nvPr/>
        </p:nvSpPr>
        <p:spPr>
          <a:xfrm>
            <a:off x="309683" y="792802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206AE81-CEB6-8F42-9BFA-E40F5EE78757}"/>
              </a:ext>
            </a:extLst>
          </p:cNvPr>
          <p:cNvCxnSpPr>
            <a:cxnSpLocks/>
          </p:cNvCxnSpPr>
          <p:nvPr/>
        </p:nvCxnSpPr>
        <p:spPr>
          <a:xfrm flipV="1">
            <a:off x="95300" y="2604108"/>
            <a:ext cx="4425010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087305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99" y="59878"/>
            <a:ext cx="1179081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dirty="0">
                <a:solidFill>
                  <a:srgbClr val="FFFFFF"/>
                </a:solidFill>
                <a:cs typeface="Calibri"/>
              </a:rPr>
              <a:t>Data Repair</a:t>
            </a:r>
            <a:endParaRPr lang="en-US" sz="1400" dirty="0"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0707" y="475277"/>
            <a:ext cx="3201035" cy="967740"/>
            <a:chOff x="680707" y="475277"/>
            <a:chExt cx="3201035" cy="967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707" y="475277"/>
              <a:ext cx="3200476" cy="513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381" y="897022"/>
              <a:ext cx="960137" cy="5454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3045" y="893858"/>
              <a:ext cx="914389" cy="548633"/>
            </a:xfrm>
            <a:prstGeom prst="rect">
              <a:avLst/>
            </a:prstGeom>
          </p:spPr>
        </p:pic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7C1A7AA-1E51-1542-A7B1-C0FBA0A7CF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3</a:t>
            </a:fld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5543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743" y="469188"/>
            <a:ext cx="4483735" cy="1826260"/>
            <a:chOff x="87743" y="469188"/>
            <a:chExt cx="4483735" cy="1826260"/>
          </a:xfrm>
        </p:grpSpPr>
        <p:sp>
          <p:nvSpPr>
            <p:cNvPr id="4" name="object 4"/>
            <p:cNvSpPr/>
            <p:nvPr/>
          </p:nvSpPr>
          <p:spPr>
            <a:xfrm>
              <a:off x="87743" y="469188"/>
              <a:ext cx="4432935" cy="198755"/>
            </a:xfrm>
            <a:custGeom>
              <a:avLst/>
              <a:gdLst/>
              <a:ahLst/>
              <a:cxnLst/>
              <a:rect l="l" t="t" r="r" b="b"/>
              <a:pathLst>
                <a:path w="4432935" h="19875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98367"/>
                  </a:lnTo>
                  <a:lnTo>
                    <a:pt x="4432566" y="19836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654901"/>
              <a:ext cx="4432565" cy="506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2193391"/>
              <a:ext cx="101600" cy="101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2180691"/>
              <a:ext cx="4381715" cy="114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513423"/>
              <a:ext cx="50749" cy="16799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743" y="699164"/>
              <a:ext cx="4432935" cy="1545590"/>
            </a:xfrm>
            <a:custGeom>
              <a:avLst/>
              <a:gdLst/>
              <a:ahLst/>
              <a:cxnLst/>
              <a:rect l="l" t="t" r="r" b="b"/>
              <a:pathLst>
                <a:path w="4432935" h="1545589">
                  <a:moveTo>
                    <a:pt x="4432566" y="0"/>
                  </a:moveTo>
                  <a:lnTo>
                    <a:pt x="0" y="0"/>
                  </a:lnTo>
                  <a:lnTo>
                    <a:pt x="0" y="1494227"/>
                  </a:lnTo>
                  <a:lnTo>
                    <a:pt x="4008" y="1513951"/>
                  </a:lnTo>
                  <a:lnTo>
                    <a:pt x="14922" y="1530104"/>
                  </a:lnTo>
                  <a:lnTo>
                    <a:pt x="31075" y="1541018"/>
                  </a:lnTo>
                  <a:lnTo>
                    <a:pt x="50800" y="1545027"/>
                  </a:lnTo>
                  <a:lnTo>
                    <a:pt x="4381765" y="1545027"/>
                  </a:lnTo>
                  <a:lnTo>
                    <a:pt x="4401490" y="1541018"/>
                  </a:lnTo>
                  <a:lnTo>
                    <a:pt x="4417643" y="1530104"/>
                  </a:lnTo>
                  <a:lnTo>
                    <a:pt x="4428558" y="1513951"/>
                  </a:lnTo>
                  <a:lnTo>
                    <a:pt x="4432566" y="149422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9E9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0310" y="551502"/>
              <a:ext cx="0" cy="1661160"/>
            </a:xfrm>
            <a:custGeom>
              <a:avLst/>
              <a:gdLst/>
              <a:ahLst/>
              <a:cxnLst/>
              <a:rect l="l" t="t" r="r" b="b"/>
              <a:pathLst>
                <a:path h="1661160">
                  <a:moveTo>
                    <a:pt x="0" y="16609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0310" y="5388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0310" y="5261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0310" y="51340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5844" y="354778"/>
            <a:ext cx="2391410" cy="7251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Theoretical</a:t>
            </a:r>
            <a:r>
              <a:rPr sz="1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2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figure</a:t>
            </a:r>
            <a:endParaRPr sz="1200">
              <a:latin typeface="Calibri"/>
              <a:cs typeface="Calibri"/>
            </a:endParaRPr>
          </a:p>
          <a:p>
            <a:pPr marL="1882775" marR="5080" indent="134620">
              <a:lnSpc>
                <a:spcPct val="102699"/>
              </a:lnSpc>
              <a:spcBef>
                <a:spcPts val="625"/>
              </a:spcBef>
            </a:pPr>
            <a:r>
              <a:rPr sz="1100" spc="-25" dirty="0">
                <a:latin typeface="Tahoma"/>
                <a:cs typeface="Tahoma"/>
              </a:rPr>
              <a:t>End 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(PTime)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5925" y="1255634"/>
            <a:ext cx="521334" cy="3638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85090">
              <a:lnSpc>
                <a:spcPct val="102600"/>
              </a:lnSpc>
              <a:spcBef>
                <a:spcPts val="55"/>
              </a:spcBef>
            </a:pPr>
            <a:r>
              <a:rPr sz="1100" spc="-40" dirty="0">
                <a:latin typeface="Tahoma"/>
                <a:cs typeface="Tahoma"/>
              </a:rPr>
              <a:t>Stage 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(PTime)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6661" y="1255634"/>
            <a:ext cx="619760" cy="3638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166370">
              <a:lnSpc>
                <a:spcPct val="102600"/>
              </a:lnSpc>
              <a:spcBef>
                <a:spcPts val="55"/>
              </a:spcBef>
            </a:pPr>
            <a:r>
              <a:rPr sz="1100" spc="-35" dirty="0">
                <a:latin typeface="Tahoma"/>
                <a:cs typeface="Tahoma"/>
              </a:rPr>
              <a:t>Step 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(NP-h</a:t>
            </a:r>
            <a:r>
              <a:rPr sz="1100" spc="-35" dirty="0">
                <a:latin typeface="Tahoma"/>
                <a:cs typeface="Tahoma"/>
              </a:rPr>
              <a:t>a</a:t>
            </a:r>
            <a:r>
              <a:rPr sz="1100" spc="-25" dirty="0">
                <a:latin typeface="Tahoma"/>
                <a:cs typeface="Tahoma"/>
              </a:rPr>
              <a:t>rd)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 rot="18900000">
            <a:off x="1683837" y="1120136"/>
            <a:ext cx="176046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5"/>
              </a:lnSpc>
            </a:pPr>
            <a:r>
              <a:rPr sz="1100" i="1" spc="-40" dirty="0">
                <a:latin typeface="Meiryo"/>
                <a:cs typeface="Meiryo"/>
              </a:rPr>
              <a:t>⊆</a:t>
            </a:r>
            <a:endParaRPr sz="1100">
              <a:latin typeface="Meiryo"/>
              <a:cs typeface="Meiryo"/>
            </a:endParaRPr>
          </a:p>
        </p:txBody>
      </p:sp>
      <p:sp>
        <p:nvSpPr>
          <p:cNvPr id="18" name="object 18"/>
          <p:cNvSpPr txBox="1"/>
          <p:nvPr/>
        </p:nvSpPr>
        <p:spPr>
          <a:xfrm rot="2700000">
            <a:off x="2633833" y="1092944"/>
            <a:ext cx="176046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5"/>
              </a:lnSpc>
            </a:pPr>
            <a:r>
              <a:rPr sz="1100" i="1" spc="-40" dirty="0">
                <a:latin typeface="Meiryo"/>
                <a:cs typeface="Meiryo"/>
              </a:rPr>
              <a:t>⊇</a:t>
            </a:r>
            <a:endParaRPr sz="1100">
              <a:latin typeface="Meiryo"/>
              <a:cs typeface="Meiryo"/>
            </a:endParaRPr>
          </a:p>
        </p:txBody>
      </p:sp>
      <p:sp>
        <p:nvSpPr>
          <p:cNvPr id="19" name="object 19"/>
          <p:cNvSpPr txBox="1"/>
          <p:nvPr/>
        </p:nvSpPr>
        <p:spPr>
          <a:xfrm rot="18900000">
            <a:off x="2466831" y="1633127"/>
            <a:ext cx="176046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5"/>
              </a:lnSpc>
            </a:pPr>
            <a:r>
              <a:rPr sz="1100" i="1" spc="-40" dirty="0">
                <a:latin typeface="Meiryo"/>
                <a:cs typeface="Meiryo"/>
              </a:rPr>
              <a:t>≤</a:t>
            </a:r>
            <a:endParaRPr sz="1100">
              <a:latin typeface="Meiryo"/>
              <a:cs typeface="Meiryo"/>
            </a:endParaRPr>
          </a:p>
        </p:txBody>
      </p:sp>
      <p:sp>
        <p:nvSpPr>
          <p:cNvPr id="20" name="object 20"/>
          <p:cNvSpPr txBox="1"/>
          <p:nvPr/>
        </p:nvSpPr>
        <p:spPr>
          <a:xfrm rot="2700000">
            <a:off x="1877828" y="1632948"/>
            <a:ext cx="176046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5"/>
              </a:lnSpc>
            </a:pPr>
            <a:r>
              <a:rPr sz="1100" i="1" spc="-40" dirty="0">
                <a:latin typeface="Meiryo"/>
                <a:cs typeface="Meiryo"/>
              </a:rPr>
              <a:t>≥</a:t>
            </a:r>
            <a:endParaRPr sz="1100">
              <a:latin typeface="Meiryo"/>
              <a:cs typeface="Meiry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3386" y="1795639"/>
            <a:ext cx="2640330" cy="6737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919480" marR="1005840" algn="ctr">
              <a:lnSpc>
                <a:spcPct val="102600"/>
              </a:lnSpc>
              <a:spcBef>
                <a:spcPts val="55"/>
              </a:spcBef>
            </a:pPr>
            <a:r>
              <a:rPr sz="1100" spc="-70" dirty="0">
                <a:latin typeface="Tahoma"/>
                <a:cs typeface="Tahoma"/>
              </a:rPr>
              <a:t>Inde</a:t>
            </a:r>
            <a:r>
              <a:rPr sz="1100" spc="-45" dirty="0">
                <a:latin typeface="Tahoma"/>
                <a:cs typeface="Tahoma"/>
              </a:rPr>
              <a:t>p</a:t>
            </a:r>
            <a:r>
              <a:rPr sz="1100" spc="-50" dirty="0">
                <a:latin typeface="Tahoma"/>
                <a:cs typeface="Tahoma"/>
              </a:rPr>
              <a:t>endent  </a:t>
            </a:r>
            <a:r>
              <a:rPr sz="1100" spc="-15" dirty="0">
                <a:latin typeface="Tahoma"/>
                <a:cs typeface="Tahoma"/>
              </a:rPr>
              <a:t>(NP-hard)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Tahoma"/>
                <a:cs typeface="Tahoma"/>
              </a:rPr>
              <a:t>Full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version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with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propositions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and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proofs: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7200" y="2547144"/>
            <a:ext cx="629989" cy="6299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E2BDAB-8144-0E40-99A0-B4180BFA0F58}"/>
              </a:ext>
            </a:extLst>
          </p:cNvPr>
          <p:cNvSpPr txBox="1"/>
          <p:nvPr/>
        </p:nvSpPr>
        <p:spPr>
          <a:xfrm>
            <a:off x="97200" y="861856"/>
            <a:ext cx="119654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Run Datalog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506C294-2F37-3247-B835-7E704CD858FF}"/>
              </a:ext>
            </a:extLst>
          </p:cNvPr>
          <p:cNvCxnSpPr/>
          <p:nvPr/>
        </p:nvCxnSpPr>
        <p:spPr>
          <a:xfrm flipV="1">
            <a:off x="1390650" y="815975"/>
            <a:ext cx="596550" cy="45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4502D8-308B-404A-95D0-0977BD9E11AB}"/>
              </a:ext>
            </a:extLst>
          </p:cNvPr>
          <p:cNvCxnSpPr>
            <a:cxnSpLocks/>
          </p:cNvCxnSpPr>
          <p:nvPr/>
        </p:nvCxnSpPr>
        <p:spPr>
          <a:xfrm>
            <a:off x="538975" y="1286113"/>
            <a:ext cx="639736" cy="185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971D3719-2FD0-6A47-A9F5-BE86E7B69A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30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38099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10" dirty="0">
                <a:solidFill>
                  <a:srgbClr val="FFFFFF"/>
                </a:solidFill>
                <a:latin typeface="Calibri"/>
                <a:cs typeface="Calibri"/>
              </a:rPr>
              <a:t>NP hardness: Step Semantics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3">
            <a:extLst>
              <a:ext uri="{FF2B5EF4-FFF2-40B4-BE49-F238E27FC236}">
                <a16:creationId xmlns:a16="http://schemas.microsoft.com/office/drawing/2014/main" id="{771F0F84-AFB6-2A4C-901D-2D5A93B10CA8}"/>
              </a:ext>
            </a:extLst>
          </p:cNvPr>
          <p:cNvGrpSpPr/>
          <p:nvPr/>
        </p:nvGrpSpPr>
        <p:grpSpPr>
          <a:xfrm>
            <a:off x="1168324" y="1016103"/>
            <a:ext cx="2660726" cy="420269"/>
            <a:chOff x="87743" y="929106"/>
            <a:chExt cx="4483735" cy="986155"/>
          </a:xfrm>
        </p:grpSpPr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4EEAF3D3-4EB4-C944-892F-4992798E60C1}"/>
                </a:ext>
              </a:extLst>
            </p:cNvPr>
            <p:cNvSpPr/>
            <p:nvPr/>
          </p:nvSpPr>
          <p:spPr>
            <a:xfrm>
              <a:off x="87743" y="9291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5">
              <a:extLst>
                <a:ext uri="{FF2B5EF4-FFF2-40B4-BE49-F238E27FC236}">
                  <a16:creationId xmlns:a16="http://schemas.microsoft.com/office/drawing/2014/main" id="{9E36DD81-7F83-864D-9BAD-D489CE5E960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973353"/>
              <a:ext cx="4483315" cy="146392"/>
            </a:xfrm>
            <a:prstGeom prst="rect">
              <a:avLst/>
            </a:prstGeom>
          </p:spPr>
        </p:pic>
        <p:pic>
          <p:nvPicPr>
            <p:cNvPr id="38" name="object 6">
              <a:extLst>
                <a:ext uri="{FF2B5EF4-FFF2-40B4-BE49-F238E27FC236}">
                  <a16:creationId xmlns:a16="http://schemas.microsoft.com/office/drawing/2014/main" id="{A796771C-F9C1-3E48-83E4-F7186826F02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813179"/>
              <a:ext cx="101600" cy="101600"/>
            </a:xfrm>
            <a:prstGeom prst="rect">
              <a:avLst/>
            </a:prstGeom>
          </p:spPr>
        </p:pic>
        <p:pic>
          <p:nvPicPr>
            <p:cNvPr id="39" name="object 7">
              <a:extLst>
                <a:ext uri="{FF2B5EF4-FFF2-40B4-BE49-F238E27FC236}">
                  <a16:creationId xmlns:a16="http://schemas.microsoft.com/office/drawing/2014/main" id="{B94185DC-3EFA-524F-A231-AD00AD8052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800478"/>
              <a:ext cx="4381715" cy="114300"/>
            </a:xfrm>
            <a:prstGeom prst="rect">
              <a:avLst/>
            </a:prstGeom>
          </p:spPr>
        </p:pic>
        <p:pic>
          <p:nvPicPr>
            <p:cNvPr id="40" name="object 8">
              <a:extLst>
                <a:ext uri="{FF2B5EF4-FFF2-40B4-BE49-F238E27FC236}">
                  <a16:creationId xmlns:a16="http://schemas.microsoft.com/office/drawing/2014/main" id="{5F5911FF-550A-6049-BDF0-E61DAD5B635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1024139"/>
              <a:ext cx="50749" cy="789039"/>
            </a:xfrm>
            <a:prstGeom prst="rect">
              <a:avLst/>
            </a:prstGeom>
          </p:spPr>
        </p:pic>
        <p:sp>
          <p:nvSpPr>
            <p:cNvPr id="41" name="object 9">
              <a:extLst>
                <a:ext uri="{FF2B5EF4-FFF2-40B4-BE49-F238E27FC236}">
                  <a16:creationId xmlns:a16="http://schemas.microsoft.com/office/drawing/2014/main" id="{E9ABF344-5227-224D-A9A5-C65D7BC3CF33}"/>
                </a:ext>
              </a:extLst>
            </p:cNvPr>
            <p:cNvSpPr/>
            <p:nvPr/>
          </p:nvSpPr>
          <p:spPr>
            <a:xfrm>
              <a:off x="87743" y="1113411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0">
              <a:extLst>
                <a:ext uri="{FF2B5EF4-FFF2-40B4-BE49-F238E27FC236}">
                  <a16:creationId xmlns:a16="http://schemas.microsoft.com/office/drawing/2014/main" id="{B2EA57A9-58B0-F548-905F-5EEBBEFA8B0D}"/>
                </a:ext>
              </a:extLst>
            </p:cNvPr>
            <p:cNvSpPr/>
            <p:nvPr/>
          </p:nvSpPr>
          <p:spPr>
            <a:xfrm>
              <a:off x="4520310" y="1011439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id="{B79C7FEA-A10C-064F-9AA9-C22961720359}"/>
                </a:ext>
              </a:extLst>
            </p:cNvPr>
            <p:cNvSpPr/>
            <p:nvPr/>
          </p:nvSpPr>
          <p:spPr>
            <a:xfrm>
              <a:off x="4520310" y="99873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2">
              <a:extLst>
                <a:ext uri="{FF2B5EF4-FFF2-40B4-BE49-F238E27FC236}">
                  <a16:creationId xmlns:a16="http://schemas.microsoft.com/office/drawing/2014/main" id="{9D7AB19B-6D4B-FB4B-AF12-1D14E1CD09D3}"/>
                </a:ext>
              </a:extLst>
            </p:cNvPr>
            <p:cNvSpPr/>
            <p:nvPr/>
          </p:nvSpPr>
          <p:spPr>
            <a:xfrm>
              <a:off x="4520310" y="98603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3">
              <a:extLst>
                <a:ext uri="{FF2B5EF4-FFF2-40B4-BE49-F238E27FC236}">
                  <a16:creationId xmlns:a16="http://schemas.microsoft.com/office/drawing/2014/main" id="{6BA1C5C7-77E6-6D4A-B1AF-E01D1E5D2AE5}"/>
                </a:ext>
              </a:extLst>
            </p:cNvPr>
            <p:cNvSpPr/>
            <p:nvPr/>
          </p:nvSpPr>
          <p:spPr>
            <a:xfrm>
              <a:off x="4520310" y="97333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14">
            <a:extLst>
              <a:ext uri="{FF2B5EF4-FFF2-40B4-BE49-F238E27FC236}">
                <a16:creationId xmlns:a16="http://schemas.microsoft.com/office/drawing/2014/main" id="{06EF38A6-2EEF-F34B-A090-A3A8A515B740}"/>
              </a:ext>
            </a:extLst>
          </p:cNvPr>
          <p:cNvSpPr txBox="1"/>
          <p:nvPr/>
        </p:nvSpPr>
        <p:spPr>
          <a:xfrm>
            <a:off x="95807" y="477582"/>
            <a:ext cx="4424135" cy="40709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 marR="17780">
              <a:lnSpc>
                <a:spcPct val="102600"/>
              </a:lnSpc>
              <a:spcBef>
                <a:spcPts val="55"/>
              </a:spcBef>
            </a:pPr>
            <a:r>
              <a:rPr lang="en-US" sz="1100" b="1" spc="-35" dirty="0">
                <a:latin typeface="Arial"/>
                <a:cs typeface="Arial"/>
              </a:rPr>
              <a:t>Step semantics: </a:t>
            </a:r>
            <a:r>
              <a:rPr lang="en-US" sz="1100" spc="-35" dirty="0">
                <a:latin typeface="Arial"/>
                <a:cs typeface="Arial"/>
              </a:rPr>
              <a:t>Simple reduction from vertex cover</a:t>
            </a:r>
            <a:endParaRPr sz="1100" dirty="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84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Constraint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F68339-27BE-9345-B773-C83AC6C3CFDB}"/>
              </a:ext>
            </a:extLst>
          </p:cNvPr>
          <p:cNvSpPr/>
          <p:nvPr/>
        </p:nvSpPr>
        <p:spPr>
          <a:xfrm>
            <a:off x="1192167" y="1127584"/>
            <a:ext cx="2713083" cy="241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">
              <a:lnSpc>
                <a:spcPts val="955"/>
              </a:lnSpc>
              <a:spcBef>
                <a:spcPts val="630"/>
              </a:spcBef>
              <a:tabLst>
                <a:tab pos="300990" algn="l"/>
              </a:tabLst>
            </a:pPr>
            <a:r>
              <a:rPr lang="en-US" spc="322" baseline="6944" dirty="0">
                <a:latin typeface="Arial"/>
                <a:cs typeface="Arial"/>
              </a:rPr>
              <a:t>∆</a:t>
            </a:r>
            <a:r>
              <a:rPr lang="en-US" sz="800" spc="65" dirty="0">
                <a:latin typeface="PMingLiU"/>
                <a:cs typeface="PMingLiU"/>
              </a:rPr>
              <a:t>VC</a:t>
            </a:r>
            <a:r>
              <a:rPr lang="en-US" spc="89" baseline="6944" dirty="0">
                <a:latin typeface="Arial"/>
                <a:cs typeface="Arial"/>
              </a:rPr>
              <a:t>(</a:t>
            </a:r>
            <a:r>
              <a:rPr lang="en-US" i="1" spc="89" baseline="6944" dirty="0">
                <a:latin typeface="Arial"/>
                <a:cs typeface="Arial"/>
              </a:rPr>
              <a:t>x</a:t>
            </a:r>
            <a:r>
              <a:rPr lang="en-US" spc="89" baseline="6944" dirty="0">
                <a:latin typeface="Arial"/>
                <a:cs typeface="Arial"/>
              </a:rPr>
              <a:t>)</a:t>
            </a:r>
            <a:r>
              <a:rPr lang="en-US" baseline="6944" dirty="0">
                <a:latin typeface="Arial"/>
                <a:cs typeface="Arial"/>
              </a:rPr>
              <a:t> </a:t>
            </a:r>
            <a:r>
              <a:rPr lang="en-US" spc="157" baseline="6944" dirty="0">
                <a:latin typeface="Arial"/>
                <a:cs typeface="Arial"/>
              </a:rPr>
              <a:t> </a:t>
            </a:r>
            <a:r>
              <a:rPr lang="en-US" spc="434" baseline="6944" dirty="0">
                <a:latin typeface="PMingLiU"/>
                <a:cs typeface="PMingLiU"/>
              </a:rPr>
              <a:t>:</a:t>
            </a:r>
            <a:r>
              <a:rPr lang="en-US" spc="254" baseline="6944" dirty="0">
                <a:latin typeface="PMingLiU"/>
                <a:cs typeface="PMingLiU"/>
              </a:rPr>
              <a:t>-</a:t>
            </a:r>
            <a:r>
              <a:rPr lang="en-US" baseline="6944" dirty="0">
                <a:latin typeface="PMingLiU"/>
                <a:cs typeface="PMingLiU"/>
              </a:rPr>
              <a:t>  </a:t>
            </a:r>
            <a:r>
              <a:rPr lang="en-US" spc="-112" baseline="6944" dirty="0">
                <a:latin typeface="PMingLiU"/>
                <a:cs typeface="PMingLiU"/>
              </a:rPr>
              <a:t> </a:t>
            </a:r>
            <a:r>
              <a:rPr lang="en-US" spc="120" baseline="6944" dirty="0">
                <a:latin typeface="PMingLiU"/>
                <a:cs typeface="PMingLiU"/>
              </a:rPr>
              <a:t>E(x, y), VC(x), VC(y)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E27510-BEDD-D34C-B04F-AF25121B7C84}"/>
              </a:ext>
            </a:extLst>
          </p:cNvPr>
          <p:cNvSpPr txBox="1"/>
          <p:nvPr/>
        </p:nvSpPr>
        <p:spPr>
          <a:xfrm>
            <a:off x="476250" y="1654175"/>
            <a:ext cx="33496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vertices in vertex cover to </a:t>
            </a:r>
            <a:r>
              <a:rPr lang="en-US" spc="322" baseline="6944" dirty="0">
                <a:solidFill>
                  <a:prstClr val="black"/>
                </a:solidFill>
                <a:latin typeface="Arial"/>
                <a:cs typeface="Arial"/>
              </a:rPr>
              <a:t>∆</a:t>
            </a:r>
            <a:r>
              <a:rPr lang="en-US" sz="800" spc="65" dirty="0">
                <a:solidFill>
                  <a:prstClr val="black"/>
                </a:solidFill>
                <a:latin typeface="PMingLiU"/>
                <a:cs typeface="PMingLiU"/>
              </a:rPr>
              <a:t>VC</a:t>
            </a:r>
          </a:p>
          <a:p>
            <a:endParaRPr lang="en-US" sz="800" spc="65" dirty="0">
              <a:solidFill>
                <a:prstClr val="black"/>
              </a:solidFill>
              <a:latin typeface="PMingLiU"/>
            </a:endParaRPr>
          </a:p>
          <a:p>
            <a:r>
              <a:rPr lang="en-US" sz="1000" spc="65" dirty="0">
                <a:solidFill>
                  <a:srgbClr val="0070C0"/>
                </a:solidFill>
              </a:rPr>
              <a:t>For Independent semantics, </a:t>
            </a:r>
          </a:p>
          <a:p>
            <a:r>
              <a:rPr lang="en-US" sz="1000" spc="65" dirty="0">
                <a:solidFill>
                  <a:srgbClr val="0070C0"/>
                </a:solidFill>
              </a:rPr>
              <a:t>more rules needed to stop E tuples to be deleted</a:t>
            </a:r>
            <a:r>
              <a:rPr lang="en-US" sz="1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B11F7358-B1E8-A047-AE67-4DA710D43D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31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3796104762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27927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Algorithm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Independent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Semantics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1607511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5805" y="1880006"/>
            <a:ext cx="527050" cy="86360"/>
          </a:xfrm>
          <a:custGeom>
            <a:avLst/>
            <a:gdLst/>
            <a:ahLst/>
            <a:cxnLst/>
            <a:rect l="l" t="t" r="r" b="b"/>
            <a:pathLst>
              <a:path w="527050" h="86360">
                <a:moveTo>
                  <a:pt x="142328" y="0"/>
                </a:moveTo>
                <a:lnTo>
                  <a:pt x="0" y="0"/>
                </a:lnTo>
                <a:lnTo>
                  <a:pt x="0" y="86029"/>
                </a:lnTo>
                <a:lnTo>
                  <a:pt x="142328" y="86029"/>
                </a:lnTo>
                <a:lnTo>
                  <a:pt x="142328" y="0"/>
                </a:lnTo>
                <a:close/>
              </a:path>
              <a:path w="527050" h="86360">
                <a:moveTo>
                  <a:pt x="293700" y="0"/>
                </a:moveTo>
                <a:lnTo>
                  <a:pt x="144856" y="0"/>
                </a:lnTo>
                <a:lnTo>
                  <a:pt x="144856" y="86029"/>
                </a:lnTo>
                <a:lnTo>
                  <a:pt x="293700" y="86029"/>
                </a:lnTo>
                <a:lnTo>
                  <a:pt x="293700" y="0"/>
                </a:lnTo>
                <a:close/>
              </a:path>
              <a:path w="527050" h="86360">
                <a:moveTo>
                  <a:pt x="527050" y="0"/>
                </a:moveTo>
                <a:lnTo>
                  <a:pt x="296227" y="0"/>
                </a:lnTo>
                <a:lnTo>
                  <a:pt x="296227" y="86029"/>
                </a:lnTo>
                <a:lnTo>
                  <a:pt x="527050" y="86029"/>
                </a:lnTo>
                <a:lnTo>
                  <a:pt x="52705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74542" y="1702860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082224" y="1563226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94778" y="1658575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835823" y="1563226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49209" y="1835721"/>
            <a:ext cx="595630" cy="174625"/>
          </a:xfrm>
          <a:custGeom>
            <a:avLst/>
            <a:gdLst/>
            <a:ahLst/>
            <a:cxnLst/>
            <a:rect l="l" t="t" r="r" b="b"/>
            <a:pathLst>
              <a:path w="595630" h="174625">
                <a:moveTo>
                  <a:pt x="14234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69"/>
                </a:lnTo>
                <a:close/>
              </a:path>
              <a:path w="595630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595630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69"/>
                </a:lnTo>
                <a:close/>
              </a:path>
              <a:path w="595630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595630" h="174625">
                <a:moveTo>
                  <a:pt x="595363" y="88569"/>
                </a:moveTo>
                <a:lnTo>
                  <a:pt x="308940" y="88569"/>
                </a:lnTo>
                <a:lnTo>
                  <a:pt x="308940" y="174599"/>
                </a:lnTo>
                <a:lnTo>
                  <a:pt x="595363" y="174599"/>
                </a:lnTo>
                <a:lnTo>
                  <a:pt x="595363" y="88569"/>
                </a:lnTo>
                <a:close/>
              </a:path>
              <a:path w="595630" h="174625">
                <a:moveTo>
                  <a:pt x="595363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595363" y="86029"/>
                </a:lnTo>
                <a:lnTo>
                  <a:pt x="595363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647951" y="1658575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95911" y="1651796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90051" y="1835721"/>
            <a:ext cx="567690" cy="86360"/>
          </a:xfrm>
          <a:custGeom>
            <a:avLst/>
            <a:gdLst/>
            <a:ahLst/>
            <a:cxnLst/>
            <a:rect l="l" t="t" r="r" b="b"/>
            <a:pathLst>
              <a:path w="567689" h="86360">
                <a:moveTo>
                  <a:pt x="112280" y="0"/>
                </a:moveTo>
                <a:lnTo>
                  <a:pt x="0" y="0"/>
                </a:lnTo>
                <a:lnTo>
                  <a:pt x="0" y="86029"/>
                </a:lnTo>
                <a:lnTo>
                  <a:pt x="112280" y="86029"/>
                </a:lnTo>
                <a:lnTo>
                  <a:pt x="112280" y="0"/>
                </a:lnTo>
                <a:close/>
              </a:path>
              <a:path w="567689" h="86360">
                <a:moveTo>
                  <a:pt x="350050" y="0"/>
                </a:moveTo>
                <a:lnTo>
                  <a:pt x="114808" y="0"/>
                </a:lnTo>
                <a:lnTo>
                  <a:pt x="114808" y="86029"/>
                </a:lnTo>
                <a:lnTo>
                  <a:pt x="350050" y="86029"/>
                </a:lnTo>
                <a:lnTo>
                  <a:pt x="350050" y="0"/>
                </a:lnTo>
                <a:close/>
              </a:path>
              <a:path w="567689" h="86360">
                <a:moveTo>
                  <a:pt x="567436" y="0"/>
                </a:moveTo>
                <a:lnTo>
                  <a:pt x="352590" y="0"/>
                </a:lnTo>
                <a:lnTo>
                  <a:pt x="352590" y="86029"/>
                </a:lnTo>
                <a:lnTo>
                  <a:pt x="567436" y="86029"/>
                </a:lnTo>
                <a:lnTo>
                  <a:pt x="567436" y="0"/>
                </a:lnTo>
                <a:close/>
              </a:path>
            </a:pathLst>
          </a:custGeom>
          <a:solidFill>
            <a:srgbClr val="FBB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388787" y="1747145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3212338" y="1607511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86912" y="1791436"/>
            <a:ext cx="473075" cy="174625"/>
          </a:xfrm>
          <a:custGeom>
            <a:avLst/>
            <a:gdLst/>
            <a:ahLst/>
            <a:cxnLst/>
            <a:rect l="l" t="t" r="r" b="b"/>
            <a:pathLst>
              <a:path w="473075" h="174625">
                <a:moveTo>
                  <a:pt x="14234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69"/>
                </a:lnTo>
                <a:close/>
              </a:path>
              <a:path w="473075" h="174625">
                <a:moveTo>
                  <a:pt x="142341" y="0"/>
                </a:moveTo>
                <a:lnTo>
                  <a:pt x="0" y="0"/>
                </a:lnTo>
                <a:lnTo>
                  <a:pt x="0" y="86042"/>
                </a:lnTo>
                <a:lnTo>
                  <a:pt x="142341" y="86042"/>
                </a:lnTo>
                <a:lnTo>
                  <a:pt x="142341" y="0"/>
                </a:lnTo>
                <a:close/>
              </a:path>
              <a:path w="473075" h="174625">
                <a:moveTo>
                  <a:pt x="306412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69"/>
                </a:lnTo>
                <a:close/>
              </a:path>
              <a:path w="473075" h="174625">
                <a:moveTo>
                  <a:pt x="306412" y="0"/>
                </a:moveTo>
                <a:lnTo>
                  <a:pt x="144868" y="0"/>
                </a:lnTo>
                <a:lnTo>
                  <a:pt x="144868" y="86042"/>
                </a:lnTo>
                <a:lnTo>
                  <a:pt x="306412" y="86042"/>
                </a:lnTo>
                <a:lnTo>
                  <a:pt x="306412" y="0"/>
                </a:lnTo>
                <a:close/>
              </a:path>
              <a:path w="473075" h="174625">
                <a:moveTo>
                  <a:pt x="472986" y="88569"/>
                </a:moveTo>
                <a:lnTo>
                  <a:pt x="308940" y="88569"/>
                </a:lnTo>
                <a:lnTo>
                  <a:pt x="308940" y="174599"/>
                </a:lnTo>
                <a:lnTo>
                  <a:pt x="472986" y="174599"/>
                </a:lnTo>
                <a:lnTo>
                  <a:pt x="472986" y="88569"/>
                </a:lnTo>
                <a:close/>
              </a:path>
              <a:path w="473075" h="174625">
                <a:moveTo>
                  <a:pt x="472986" y="0"/>
                </a:moveTo>
                <a:lnTo>
                  <a:pt x="308940" y="0"/>
                </a:lnTo>
                <a:lnTo>
                  <a:pt x="308940" y="86042"/>
                </a:lnTo>
                <a:lnTo>
                  <a:pt x="472986" y="86042"/>
                </a:lnTo>
                <a:lnTo>
                  <a:pt x="472986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085655" y="1702860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4020064" y="1607511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30675" y="1791436"/>
            <a:ext cx="501650" cy="174625"/>
          </a:xfrm>
          <a:custGeom>
            <a:avLst/>
            <a:gdLst/>
            <a:ahLst/>
            <a:cxnLst/>
            <a:rect l="l" t="t" r="r" b="b"/>
            <a:pathLst>
              <a:path w="501650" h="174625">
                <a:moveTo>
                  <a:pt x="142341" y="88569"/>
                </a:moveTo>
                <a:lnTo>
                  <a:pt x="0" y="88569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69"/>
                </a:lnTo>
                <a:close/>
              </a:path>
              <a:path w="501650" h="174625">
                <a:moveTo>
                  <a:pt x="142341" y="0"/>
                </a:moveTo>
                <a:lnTo>
                  <a:pt x="0" y="0"/>
                </a:lnTo>
                <a:lnTo>
                  <a:pt x="0" y="86042"/>
                </a:lnTo>
                <a:lnTo>
                  <a:pt x="142341" y="86042"/>
                </a:lnTo>
                <a:lnTo>
                  <a:pt x="142341" y="0"/>
                </a:lnTo>
                <a:close/>
              </a:path>
              <a:path w="501650" h="174625">
                <a:moveTo>
                  <a:pt x="308914" y="88569"/>
                </a:moveTo>
                <a:lnTo>
                  <a:pt x="144868" y="88569"/>
                </a:lnTo>
                <a:lnTo>
                  <a:pt x="144868" y="174599"/>
                </a:lnTo>
                <a:lnTo>
                  <a:pt x="308914" y="174599"/>
                </a:lnTo>
                <a:lnTo>
                  <a:pt x="308914" y="88569"/>
                </a:lnTo>
                <a:close/>
              </a:path>
              <a:path w="501650" h="174625">
                <a:moveTo>
                  <a:pt x="308914" y="0"/>
                </a:moveTo>
                <a:lnTo>
                  <a:pt x="144868" y="0"/>
                </a:lnTo>
                <a:lnTo>
                  <a:pt x="144868" y="86042"/>
                </a:lnTo>
                <a:lnTo>
                  <a:pt x="308914" y="86042"/>
                </a:lnTo>
                <a:lnTo>
                  <a:pt x="308914" y="0"/>
                </a:lnTo>
                <a:close/>
              </a:path>
              <a:path w="501650" h="174625">
                <a:moveTo>
                  <a:pt x="501281" y="88569"/>
                </a:moveTo>
                <a:lnTo>
                  <a:pt x="311442" y="88569"/>
                </a:lnTo>
                <a:lnTo>
                  <a:pt x="311442" y="174599"/>
                </a:lnTo>
                <a:lnTo>
                  <a:pt x="501281" y="174599"/>
                </a:lnTo>
                <a:lnTo>
                  <a:pt x="501281" y="88569"/>
                </a:lnTo>
                <a:close/>
              </a:path>
              <a:path w="501650" h="174625">
                <a:moveTo>
                  <a:pt x="501281" y="0"/>
                </a:moveTo>
                <a:lnTo>
                  <a:pt x="311442" y="0"/>
                </a:lnTo>
                <a:lnTo>
                  <a:pt x="311442" y="86042"/>
                </a:lnTo>
                <a:lnTo>
                  <a:pt x="501281" y="86042"/>
                </a:lnTo>
                <a:lnTo>
                  <a:pt x="501281" y="0"/>
                </a:lnTo>
                <a:close/>
              </a:path>
            </a:pathLst>
          </a:custGeom>
          <a:solidFill>
            <a:srgbClr val="E5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3829418" y="1702860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2" name="object 32"/>
          <p:cNvGrpSpPr/>
          <p:nvPr/>
        </p:nvGrpSpPr>
        <p:grpSpPr>
          <a:xfrm>
            <a:off x="87324" y="2239055"/>
            <a:ext cx="4483735" cy="965200"/>
            <a:chOff x="87743" y="2227986"/>
            <a:chExt cx="4483735" cy="965200"/>
          </a:xfrm>
        </p:grpSpPr>
        <p:sp>
          <p:nvSpPr>
            <p:cNvPr id="33" name="object 33"/>
            <p:cNvSpPr/>
            <p:nvPr/>
          </p:nvSpPr>
          <p:spPr>
            <a:xfrm>
              <a:off x="87743" y="2227986"/>
              <a:ext cx="4432935" cy="153670"/>
            </a:xfrm>
            <a:custGeom>
              <a:avLst/>
              <a:gdLst/>
              <a:ahLst/>
              <a:cxnLst/>
              <a:rect l="l" t="t" r="r" b="b"/>
              <a:pathLst>
                <a:path w="4432935" h="153669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3380"/>
                  </a:lnTo>
                  <a:lnTo>
                    <a:pt x="4432566" y="153380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2272220"/>
              <a:ext cx="4483315" cy="1471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3091129"/>
              <a:ext cx="101600" cy="1016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3078429"/>
              <a:ext cx="4381715" cy="1143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2323016"/>
              <a:ext cx="50749" cy="76811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7743" y="2412991"/>
              <a:ext cx="4432935" cy="728980"/>
            </a:xfrm>
            <a:custGeom>
              <a:avLst/>
              <a:gdLst/>
              <a:ahLst/>
              <a:cxnLst/>
              <a:rect l="l" t="t" r="r" b="b"/>
              <a:pathLst>
                <a:path w="4432935" h="728980">
                  <a:moveTo>
                    <a:pt x="4432566" y="0"/>
                  </a:moveTo>
                  <a:lnTo>
                    <a:pt x="0" y="0"/>
                  </a:lnTo>
                  <a:lnTo>
                    <a:pt x="0" y="678138"/>
                  </a:lnTo>
                  <a:lnTo>
                    <a:pt x="4008" y="697862"/>
                  </a:lnTo>
                  <a:lnTo>
                    <a:pt x="14922" y="714015"/>
                  </a:lnTo>
                  <a:lnTo>
                    <a:pt x="31075" y="724930"/>
                  </a:lnTo>
                  <a:lnTo>
                    <a:pt x="50800" y="728938"/>
                  </a:lnTo>
                  <a:lnTo>
                    <a:pt x="4381765" y="728938"/>
                  </a:lnTo>
                  <a:lnTo>
                    <a:pt x="4401490" y="724930"/>
                  </a:lnTo>
                  <a:lnTo>
                    <a:pt x="4417643" y="714015"/>
                  </a:lnTo>
                  <a:lnTo>
                    <a:pt x="4428558" y="697862"/>
                  </a:lnTo>
                  <a:lnTo>
                    <a:pt x="4432566" y="678138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520310" y="2310316"/>
              <a:ext cx="0" cy="800100"/>
            </a:xfrm>
            <a:custGeom>
              <a:avLst/>
              <a:gdLst/>
              <a:ahLst/>
              <a:cxnLst/>
              <a:rect l="l" t="t" r="r" b="b"/>
              <a:pathLst>
                <a:path h="800100">
                  <a:moveTo>
                    <a:pt x="0" y="7998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20310" y="229761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20310" y="228491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20310" y="227221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25844" y="2246652"/>
            <a:ext cx="1894839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Arial"/>
                <a:cs typeface="Arial"/>
              </a:rPr>
              <a:t>Falses</a:t>
            </a:r>
            <a:r>
              <a:rPr sz="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satisfying</a:t>
            </a:r>
            <a:r>
              <a:rPr sz="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assignment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8215" y="2573007"/>
            <a:ext cx="359156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070"/>
              </a:lnSpc>
            </a:pPr>
            <a:r>
              <a:rPr sz="1000" i="1" spc="-40" dirty="0">
                <a:latin typeface="Meiryo"/>
                <a:cs typeface="Meiryo"/>
              </a:rPr>
              <a:t>¬</a:t>
            </a:r>
            <a:r>
              <a:rPr sz="1000" spc="-40" dirty="0">
                <a:latin typeface="PMingLiU"/>
                <a:cs typeface="PMingLiU"/>
              </a:rPr>
              <a:t>g</a:t>
            </a:r>
            <a:r>
              <a:rPr sz="1050" spc="-60" baseline="-11904" dirty="0">
                <a:latin typeface="Arial"/>
                <a:cs typeface="Arial"/>
              </a:rPr>
              <a:t>2</a:t>
            </a:r>
            <a:r>
              <a:rPr sz="1050" spc="112" baseline="-11904" dirty="0">
                <a:latin typeface="Arial"/>
                <a:cs typeface="Arial"/>
              </a:rPr>
              <a:t> </a:t>
            </a:r>
            <a:r>
              <a:rPr sz="1000" i="1" spc="-145" dirty="0">
                <a:latin typeface="Meiryo"/>
                <a:cs typeface="Meiryo"/>
              </a:rPr>
              <a:t>∧</a:t>
            </a:r>
            <a:r>
              <a:rPr sz="1000" i="1" spc="-114" dirty="0">
                <a:latin typeface="Meiryo"/>
                <a:cs typeface="Meiryo"/>
              </a:rPr>
              <a:t> </a:t>
            </a:r>
            <a:r>
              <a:rPr sz="1000" spc="-15" dirty="0">
                <a:solidFill>
                  <a:srgbClr val="9ACD31"/>
                </a:solidFill>
                <a:latin typeface="Tahoma"/>
                <a:cs typeface="Tahoma"/>
              </a:rPr>
              <a:t>(</a:t>
            </a:r>
            <a:r>
              <a:rPr sz="1000" i="1" spc="-15" dirty="0">
                <a:solidFill>
                  <a:srgbClr val="9ACD31"/>
                </a:solidFill>
                <a:latin typeface="Meiryo"/>
                <a:cs typeface="Meiryo"/>
              </a:rPr>
              <a:t>¬</a:t>
            </a:r>
            <a:r>
              <a:rPr sz="1000" spc="-15" dirty="0">
                <a:solidFill>
                  <a:srgbClr val="9ACD31"/>
                </a:solidFill>
                <a:latin typeface="PMingLiU"/>
                <a:cs typeface="PMingLiU"/>
              </a:rPr>
              <a:t>a</a:t>
            </a:r>
            <a:r>
              <a:rPr sz="1050" spc="-22" baseline="-11904" dirty="0">
                <a:solidFill>
                  <a:srgbClr val="9ACD31"/>
                </a:solidFill>
                <a:latin typeface="Arial"/>
                <a:cs typeface="Arial"/>
              </a:rPr>
              <a:t>2</a:t>
            </a:r>
            <a:r>
              <a:rPr sz="1050" spc="112" baseline="-11904" dirty="0">
                <a:solidFill>
                  <a:srgbClr val="9ACD31"/>
                </a:solidFill>
                <a:latin typeface="Arial"/>
                <a:cs typeface="Arial"/>
              </a:rPr>
              <a:t> </a:t>
            </a:r>
            <a:r>
              <a:rPr sz="1000" i="1" spc="-145" dirty="0">
                <a:solidFill>
                  <a:srgbClr val="9ACD31"/>
                </a:solidFill>
                <a:latin typeface="Meiryo"/>
                <a:cs typeface="Meiryo"/>
              </a:rPr>
              <a:t>∨</a:t>
            </a:r>
            <a:r>
              <a:rPr sz="1000" i="1" spc="-114" dirty="0">
                <a:solidFill>
                  <a:srgbClr val="9ACD31"/>
                </a:solidFill>
                <a:latin typeface="Meiryo"/>
                <a:cs typeface="Meiryo"/>
              </a:rPr>
              <a:t> </a:t>
            </a:r>
            <a:r>
              <a:rPr sz="1000" i="1" spc="-5" dirty="0">
                <a:solidFill>
                  <a:srgbClr val="9ACD31"/>
                </a:solidFill>
                <a:latin typeface="Meiryo"/>
                <a:cs typeface="Meiryo"/>
              </a:rPr>
              <a:t>¬</a:t>
            </a:r>
            <a:r>
              <a:rPr sz="1000" spc="-5" dirty="0">
                <a:solidFill>
                  <a:srgbClr val="9ACD31"/>
                </a:solidFill>
                <a:latin typeface="PMingLiU"/>
                <a:cs typeface="PMingLiU"/>
              </a:rPr>
              <a:t>ag</a:t>
            </a:r>
            <a:r>
              <a:rPr sz="1050" spc="-7" baseline="-19841" dirty="0">
                <a:solidFill>
                  <a:srgbClr val="9ACD31"/>
                </a:solidFill>
                <a:latin typeface="Arial"/>
                <a:cs typeface="Arial"/>
              </a:rPr>
              <a:t>2</a:t>
            </a:r>
            <a:r>
              <a:rPr sz="1050" spc="120" baseline="-19841" dirty="0">
                <a:solidFill>
                  <a:srgbClr val="9ACD31"/>
                </a:solidFill>
                <a:latin typeface="Arial"/>
                <a:cs typeface="Arial"/>
              </a:rPr>
              <a:t> </a:t>
            </a:r>
            <a:r>
              <a:rPr sz="1000" i="1" spc="-145" dirty="0">
                <a:solidFill>
                  <a:srgbClr val="9ACD31"/>
                </a:solidFill>
                <a:latin typeface="Meiryo"/>
                <a:cs typeface="Meiryo"/>
              </a:rPr>
              <a:t>∨</a:t>
            </a:r>
            <a:r>
              <a:rPr sz="1000" i="1" spc="-120" dirty="0">
                <a:solidFill>
                  <a:srgbClr val="9ACD31"/>
                </a:solidFill>
                <a:latin typeface="Meiryo"/>
                <a:cs typeface="Meiryo"/>
              </a:rPr>
              <a:t> </a:t>
            </a:r>
            <a:r>
              <a:rPr sz="1000" spc="25" dirty="0">
                <a:solidFill>
                  <a:srgbClr val="9ACD31"/>
                </a:solidFill>
                <a:latin typeface="PMingLiU"/>
                <a:cs typeface="PMingLiU"/>
              </a:rPr>
              <a:t>g</a:t>
            </a:r>
            <a:r>
              <a:rPr sz="1050" spc="37" baseline="-11904" dirty="0">
                <a:solidFill>
                  <a:srgbClr val="9ACD31"/>
                </a:solidFill>
                <a:latin typeface="Arial"/>
                <a:cs typeface="Arial"/>
              </a:rPr>
              <a:t>2</a:t>
            </a:r>
            <a:r>
              <a:rPr sz="1000" spc="25" dirty="0">
                <a:solidFill>
                  <a:srgbClr val="9ACD31"/>
                </a:solidFill>
                <a:latin typeface="Tahoma"/>
                <a:cs typeface="Tahoma"/>
              </a:rPr>
              <a:t>)</a:t>
            </a:r>
            <a:r>
              <a:rPr sz="1000" spc="-90" dirty="0">
                <a:solidFill>
                  <a:srgbClr val="9ACD31"/>
                </a:solidFill>
                <a:latin typeface="Tahoma"/>
                <a:cs typeface="Tahoma"/>
              </a:rPr>
              <a:t> </a:t>
            </a:r>
            <a:r>
              <a:rPr sz="1000" i="1" spc="-145" dirty="0">
                <a:solidFill>
                  <a:srgbClr val="9ACD31"/>
                </a:solidFill>
                <a:latin typeface="Meiryo"/>
                <a:cs typeface="Meiryo"/>
              </a:rPr>
              <a:t>∧</a:t>
            </a:r>
            <a:r>
              <a:rPr sz="1000" i="1" spc="-120" dirty="0">
                <a:solidFill>
                  <a:srgbClr val="9ACD31"/>
                </a:solidFill>
                <a:latin typeface="Meiryo"/>
                <a:cs typeface="Meiryo"/>
              </a:rPr>
              <a:t> </a:t>
            </a:r>
            <a:r>
              <a:rPr sz="1000" spc="-15" dirty="0">
                <a:solidFill>
                  <a:srgbClr val="9ACD31"/>
                </a:solidFill>
                <a:latin typeface="Tahoma"/>
                <a:cs typeface="Tahoma"/>
              </a:rPr>
              <a:t>(</a:t>
            </a:r>
            <a:r>
              <a:rPr sz="1000" i="1" spc="-15" dirty="0">
                <a:solidFill>
                  <a:srgbClr val="9ACD31"/>
                </a:solidFill>
                <a:latin typeface="Meiryo"/>
                <a:cs typeface="Meiryo"/>
              </a:rPr>
              <a:t>¬</a:t>
            </a:r>
            <a:r>
              <a:rPr sz="1000" spc="-15" dirty="0">
                <a:solidFill>
                  <a:srgbClr val="9ACD31"/>
                </a:solidFill>
                <a:latin typeface="PMingLiU"/>
                <a:cs typeface="PMingLiU"/>
              </a:rPr>
              <a:t>a</a:t>
            </a:r>
            <a:r>
              <a:rPr sz="1050" spc="-22" baseline="-11904" dirty="0">
                <a:solidFill>
                  <a:srgbClr val="9ACD31"/>
                </a:solidFill>
                <a:latin typeface="Arial"/>
                <a:cs typeface="Arial"/>
              </a:rPr>
              <a:t>3</a:t>
            </a:r>
            <a:r>
              <a:rPr sz="1050" spc="120" baseline="-11904" dirty="0">
                <a:solidFill>
                  <a:srgbClr val="9ACD31"/>
                </a:solidFill>
                <a:latin typeface="Arial"/>
                <a:cs typeface="Arial"/>
              </a:rPr>
              <a:t> </a:t>
            </a:r>
            <a:r>
              <a:rPr sz="1000" i="1" spc="-145" dirty="0">
                <a:solidFill>
                  <a:srgbClr val="9ACD31"/>
                </a:solidFill>
                <a:latin typeface="Meiryo"/>
                <a:cs typeface="Meiryo"/>
              </a:rPr>
              <a:t>∨</a:t>
            </a:r>
            <a:r>
              <a:rPr sz="1000" i="1" spc="-114" dirty="0">
                <a:solidFill>
                  <a:srgbClr val="9ACD31"/>
                </a:solidFill>
                <a:latin typeface="Meiryo"/>
                <a:cs typeface="Meiryo"/>
              </a:rPr>
              <a:t> </a:t>
            </a:r>
            <a:r>
              <a:rPr sz="1000" i="1" spc="-5" dirty="0">
                <a:solidFill>
                  <a:srgbClr val="9ACD31"/>
                </a:solidFill>
                <a:latin typeface="Meiryo"/>
                <a:cs typeface="Meiryo"/>
              </a:rPr>
              <a:t>¬</a:t>
            </a:r>
            <a:r>
              <a:rPr sz="1000" spc="-5" dirty="0">
                <a:solidFill>
                  <a:srgbClr val="9ACD31"/>
                </a:solidFill>
                <a:latin typeface="PMingLiU"/>
                <a:cs typeface="PMingLiU"/>
              </a:rPr>
              <a:t>ag</a:t>
            </a:r>
            <a:r>
              <a:rPr sz="1050" spc="-7" baseline="-19841" dirty="0">
                <a:solidFill>
                  <a:srgbClr val="9ACD31"/>
                </a:solidFill>
                <a:latin typeface="Arial"/>
                <a:cs typeface="Arial"/>
              </a:rPr>
              <a:t>3</a:t>
            </a:r>
            <a:r>
              <a:rPr sz="1050" spc="112" baseline="-19841" dirty="0">
                <a:solidFill>
                  <a:srgbClr val="9ACD31"/>
                </a:solidFill>
                <a:latin typeface="Arial"/>
                <a:cs typeface="Arial"/>
              </a:rPr>
              <a:t> </a:t>
            </a:r>
            <a:r>
              <a:rPr sz="1000" i="1" spc="-145" dirty="0">
                <a:solidFill>
                  <a:srgbClr val="9ACD31"/>
                </a:solidFill>
                <a:latin typeface="Meiryo"/>
                <a:cs typeface="Meiryo"/>
              </a:rPr>
              <a:t>∨</a:t>
            </a:r>
            <a:r>
              <a:rPr sz="1000" i="1" spc="-114" dirty="0">
                <a:solidFill>
                  <a:srgbClr val="9ACD31"/>
                </a:solidFill>
                <a:latin typeface="Meiryo"/>
                <a:cs typeface="Meiryo"/>
              </a:rPr>
              <a:t> </a:t>
            </a:r>
            <a:r>
              <a:rPr sz="1000" spc="25" dirty="0">
                <a:solidFill>
                  <a:srgbClr val="9ACD31"/>
                </a:solidFill>
                <a:latin typeface="PMingLiU"/>
                <a:cs typeface="PMingLiU"/>
              </a:rPr>
              <a:t>g</a:t>
            </a:r>
            <a:r>
              <a:rPr sz="1050" spc="37" baseline="-11904" dirty="0">
                <a:solidFill>
                  <a:srgbClr val="9ACD31"/>
                </a:solidFill>
                <a:latin typeface="Arial"/>
                <a:cs typeface="Arial"/>
              </a:rPr>
              <a:t>2</a:t>
            </a:r>
            <a:r>
              <a:rPr sz="1000" spc="25" dirty="0">
                <a:solidFill>
                  <a:srgbClr val="9ACD31"/>
                </a:solidFill>
                <a:latin typeface="Tahoma"/>
                <a:cs typeface="Tahoma"/>
              </a:rPr>
              <a:t>)</a:t>
            </a:r>
            <a:r>
              <a:rPr sz="1000" spc="-90" dirty="0">
                <a:solidFill>
                  <a:srgbClr val="9ACD31"/>
                </a:solidFill>
                <a:latin typeface="Tahoma"/>
                <a:cs typeface="Tahoma"/>
              </a:rPr>
              <a:t> </a:t>
            </a:r>
            <a:r>
              <a:rPr sz="1000" i="1" spc="-145" dirty="0">
                <a:latin typeface="Meiryo"/>
                <a:cs typeface="Meiryo"/>
              </a:rPr>
              <a:t>∧</a:t>
            </a:r>
            <a:r>
              <a:rPr sz="1000" i="1" spc="-120" dirty="0">
                <a:latin typeface="Meiryo"/>
                <a:cs typeface="Meiryo"/>
              </a:rPr>
              <a:t> </a:t>
            </a:r>
            <a:r>
              <a:rPr sz="1000" spc="-30" dirty="0">
                <a:solidFill>
                  <a:srgbClr val="7F007F"/>
                </a:solidFill>
                <a:latin typeface="Tahoma"/>
                <a:cs typeface="Tahoma"/>
              </a:rPr>
              <a:t>(</a:t>
            </a:r>
            <a:r>
              <a:rPr sz="1000" i="1" spc="-30" dirty="0">
                <a:solidFill>
                  <a:srgbClr val="7F007F"/>
                </a:solidFill>
                <a:latin typeface="Meiryo"/>
                <a:cs typeface="Meiryo"/>
              </a:rPr>
              <a:t>¬</a:t>
            </a:r>
            <a:r>
              <a:rPr sz="1000" spc="-30" dirty="0">
                <a:solidFill>
                  <a:srgbClr val="7F007F"/>
                </a:solidFill>
                <a:latin typeface="PMingLiU"/>
                <a:cs typeface="PMingLiU"/>
              </a:rPr>
              <a:t>p</a:t>
            </a:r>
            <a:r>
              <a:rPr sz="1050" spc="-44" baseline="-11904" dirty="0">
                <a:solidFill>
                  <a:srgbClr val="7F007F"/>
                </a:solidFill>
                <a:latin typeface="Arial"/>
                <a:cs typeface="Arial"/>
              </a:rPr>
              <a:t>1</a:t>
            </a:r>
            <a:r>
              <a:rPr sz="1050" spc="120" baseline="-11904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1000" i="1" spc="-145" dirty="0">
                <a:solidFill>
                  <a:srgbClr val="7F007F"/>
                </a:solidFill>
                <a:latin typeface="Meiryo"/>
                <a:cs typeface="Meiryo"/>
              </a:rPr>
              <a:t>∨</a:t>
            </a:r>
            <a:r>
              <a:rPr sz="1000" i="1" spc="-120" dirty="0">
                <a:solidFill>
                  <a:srgbClr val="7F007F"/>
                </a:solidFill>
                <a:latin typeface="Meiryo"/>
                <a:cs typeface="Meiryo"/>
              </a:rPr>
              <a:t> </a:t>
            </a:r>
            <a:r>
              <a:rPr sz="1000" i="1" spc="-105" dirty="0">
                <a:solidFill>
                  <a:srgbClr val="7F007F"/>
                </a:solidFill>
                <a:latin typeface="Meiryo"/>
                <a:cs typeface="Meiryo"/>
              </a:rPr>
              <a:t>¬</a:t>
            </a:r>
            <a:r>
              <a:rPr sz="1000" spc="-105" dirty="0">
                <a:solidFill>
                  <a:srgbClr val="7F007F"/>
                </a:solidFill>
                <a:latin typeface="PMingLiU"/>
                <a:cs typeface="PMingLiU"/>
              </a:rPr>
              <a:t>w</a:t>
            </a:r>
            <a:r>
              <a:rPr sz="1050" spc="-157" baseline="-11904" dirty="0">
                <a:solidFill>
                  <a:srgbClr val="7F007F"/>
                </a:solidFill>
                <a:latin typeface="Arial"/>
                <a:cs typeface="Arial"/>
              </a:rPr>
              <a:t>1</a:t>
            </a:r>
            <a:r>
              <a:rPr sz="1050" spc="120" baseline="-11904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1000" i="1" spc="-145" dirty="0">
                <a:solidFill>
                  <a:srgbClr val="7F007F"/>
                </a:solidFill>
                <a:latin typeface="Meiryo"/>
                <a:cs typeface="Meiryo"/>
              </a:rPr>
              <a:t>∨</a:t>
            </a:r>
            <a:r>
              <a:rPr sz="1000" i="1" spc="-114" dirty="0">
                <a:solidFill>
                  <a:srgbClr val="7F007F"/>
                </a:solidFill>
                <a:latin typeface="Meiryo"/>
                <a:cs typeface="Meiryo"/>
              </a:rPr>
              <a:t> </a:t>
            </a:r>
            <a:r>
              <a:rPr sz="1000" dirty="0">
                <a:solidFill>
                  <a:srgbClr val="7F007F"/>
                </a:solidFill>
                <a:latin typeface="PMingLiU"/>
                <a:cs typeface="PMingLiU"/>
              </a:rPr>
              <a:t>a</a:t>
            </a:r>
            <a:r>
              <a:rPr sz="1050" baseline="-11904" dirty="0">
                <a:solidFill>
                  <a:srgbClr val="7F007F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7F007F"/>
                </a:solidFill>
                <a:latin typeface="Tahoma"/>
                <a:cs typeface="Tahoma"/>
              </a:rPr>
              <a:t>)</a:t>
            </a:r>
            <a:r>
              <a:rPr sz="1000" i="1" dirty="0">
                <a:solidFill>
                  <a:srgbClr val="7F007F"/>
                </a:solidFill>
                <a:latin typeface="Meiryo"/>
                <a:cs typeface="Meiryo"/>
              </a:rPr>
              <a:t>∧</a:t>
            </a:r>
            <a:endParaRPr sz="1000" dirty="0">
              <a:latin typeface="Meiryo"/>
              <a:cs typeface="Meiryo"/>
            </a:endParaRPr>
          </a:p>
          <a:p>
            <a:pPr marR="5080" algn="r">
              <a:lnSpc>
                <a:spcPct val="100000"/>
              </a:lnSpc>
              <a:spcBef>
                <a:spcPts val="295"/>
              </a:spcBef>
            </a:pPr>
            <a:r>
              <a:rPr sz="1000" dirty="0">
                <a:solidFill>
                  <a:srgbClr val="7F007F"/>
                </a:solidFill>
                <a:latin typeface="Tahoma"/>
                <a:cs typeface="Tahoma"/>
              </a:rPr>
              <a:t>(</a:t>
            </a:r>
            <a:r>
              <a:rPr sz="1000" i="1" spc="-145" dirty="0">
                <a:solidFill>
                  <a:srgbClr val="7F007F"/>
                </a:solidFill>
                <a:latin typeface="Meiryo"/>
                <a:cs typeface="Meiryo"/>
              </a:rPr>
              <a:t>¬</a:t>
            </a:r>
            <a:r>
              <a:rPr sz="1000" spc="50" dirty="0">
                <a:solidFill>
                  <a:srgbClr val="7F007F"/>
                </a:solidFill>
                <a:latin typeface="PMingLiU"/>
                <a:cs typeface="PMingLiU"/>
              </a:rPr>
              <a:t>p</a:t>
            </a:r>
            <a:r>
              <a:rPr sz="1050" spc="-30" baseline="-11904" dirty="0">
                <a:solidFill>
                  <a:srgbClr val="7F007F"/>
                </a:solidFill>
                <a:latin typeface="Arial"/>
                <a:cs typeface="Arial"/>
              </a:rPr>
              <a:t>2</a:t>
            </a:r>
            <a:r>
              <a:rPr sz="1050" spc="112" baseline="-11904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1000" i="1" spc="-145" dirty="0">
                <a:solidFill>
                  <a:srgbClr val="7F007F"/>
                </a:solidFill>
                <a:latin typeface="Meiryo"/>
                <a:cs typeface="Meiryo"/>
              </a:rPr>
              <a:t>∨</a:t>
            </a:r>
            <a:r>
              <a:rPr sz="1000" i="1" spc="-120" dirty="0">
                <a:solidFill>
                  <a:srgbClr val="7F007F"/>
                </a:solidFill>
                <a:latin typeface="Meiryo"/>
                <a:cs typeface="Meiryo"/>
              </a:rPr>
              <a:t> </a:t>
            </a:r>
            <a:r>
              <a:rPr sz="1000" i="1" spc="-145" dirty="0">
                <a:solidFill>
                  <a:srgbClr val="7F007F"/>
                </a:solidFill>
                <a:latin typeface="Meiryo"/>
                <a:cs typeface="Meiryo"/>
              </a:rPr>
              <a:t>¬</a:t>
            </a:r>
            <a:r>
              <a:rPr sz="1000" spc="-155" dirty="0">
                <a:solidFill>
                  <a:srgbClr val="7F007F"/>
                </a:solidFill>
                <a:latin typeface="PMingLiU"/>
                <a:cs typeface="PMingLiU"/>
              </a:rPr>
              <a:t>w</a:t>
            </a:r>
            <a:r>
              <a:rPr sz="1050" spc="-30" baseline="-11904" dirty="0">
                <a:solidFill>
                  <a:srgbClr val="7F007F"/>
                </a:solidFill>
                <a:latin typeface="Arial"/>
                <a:cs typeface="Arial"/>
              </a:rPr>
              <a:t>2</a:t>
            </a:r>
            <a:r>
              <a:rPr sz="1050" spc="112" baseline="-11904" dirty="0">
                <a:solidFill>
                  <a:srgbClr val="7F007F"/>
                </a:solidFill>
                <a:latin typeface="Arial"/>
                <a:cs typeface="Arial"/>
              </a:rPr>
              <a:t> </a:t>
            </a:r>
            <a:r>
              <a:rPr sz="1000" i="1" spc="-145" dirty="0">
                <a:solidFill>
                  <a:srgbClr val="7F007F"/>
                </a:solidFill>
                <a:latin typeface="Meiryo"/>
                <a:cs typeface="Meiryo"/>
              </a:rPr>
              <a:t>∨</a:t>
            </a:r>
            <a:r>
              <a:rPr sz="1000" i="1" spc="-120" dirty="0">
                <a:solidFill>
                  <a:srgbClr val="7F007F"/>
                </a:solidFill>
                <a:latin typeface="Meiryo"/>
                <a:cs typeface="Meiryo"/>
              </a:rPr>
              <a:t> </a:t>
            </a:r>
            <a:r>
              <a:rPr sz="1000" spc="105" dirty="0">
                <a:solidFill>
                  <a:srgbClr val="7F007F"/>
                </a:solidFill>
                <a:latin typeface="PMingLiU"/>
                <a:cs typeface="PMingLiU"/>
              </a:rPr>
              <a:t>a</a:t>
            </a:r>
            <a:r>
              <a:rPr sz="1050" spc="44" baseline="-11904" dirty="0">
                <a:solidFill>
                  <a:srgbClr val="7F007F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7F007F"/>
                </a:solidFill>
                <a:latin typeface="Tahoma"/>
                <a:cs typeface="Tahoma"/>
              </a:rPr>
              <a:t>)</a:t>
            </a:r>
            <a:r>
              <a:rPr sz="1000" spc="-95" dirty="0">
                <a:solidFill>
                  <a:srgbClr val="7F007F"/>
                </a:solidFill>
                <a:latin typeface="Tahoma"/>
                <a:cs typeface="Tahoma"/>
              </a:rPr>
              <a:t> </a:t>
            </a:r>
            <a:r>
              <a:rPr sz="1000" i="1" spc="-145" dirty="0">
                <a:latin typeface="Meiryo"/>
                <a:cs typeface="Meiryo"/>
              </a:rPr>
              <a:t>∧</a:t>
            </a:r>
            <a:r>
              <a:rPr sz="1000" i="1" spc="-120" dirty="0">
                <a:latin typeface="Meiryo"/>
                <a:cs typeface="Meiryo"/>
              </a:rPr>
              <a:t> </a:t>
            </a:r>
            <a:r>
              <a:rPr sz="1000" dirty="0">
                <a:solidFill>
                  <a:srgbClr val="FBB882"/>
                </a:solidFill>
                <a:latin typeface="Tahoma"/>
                <a:cs typeface="Tahoma"/>
              </a:rPr>
              <a:t>(</a:t>
            </a:r>
            <a:r>
              <a:rPr sz="1000" i="1" spc="-145" dirty="0">
                <a:solidFill>
                  <a:srgbClr val="FBB882"/>
                </a:solidFill>
                <a:latin typeface="Meiryo"/>
                <a:cs typeface="Meiryo"/>
              </a:rPr>
              <a:t>¬</a:t>
            </a:r>
            <a:r>
              <a:rPr sz="1000" spc="105" dirty="0">
                <a:solidFill>
                  <a:srgbClr val="FBB882"/>
                </a:solidFill>
                <a:latin typeface="PMingLiU"/>
                <a:cs typeface="PMingLiU"/>
              </a:rPr>
              <a:t>c</a:t>
            </a:r>
            <a:r>
              <a:rPr sz="1000" spc="-40" dirty="0">
                <a:solidFill>
                  <a:srgbClr val="FBB882"/>
                </a:solidFill>
                <a:latin typeface="PMingLiU"/>
                <a:cs typeface="PMingLiU"/>
              </a:rPr>
              <a:t> </a:t>
            </a:r>
            <a:r>
              <a:rPr sz="1000" i="1" spc="-145" dirty="0">
                <a:solidFill>
                  <a:srgbClr val="FBB882"/>
                </a:solidFill>
                <a:latin typeface="Meiryo"/>
                <a:cs typeface="Meiryo"/>
              </a:rPr>
              <a:t>∨</a:t>
            </a:r>
            <a:r>
              <a:rPr sz="1000" i="1" spc="-120" dirty="0">
                <a:solidFill>
                  <a:srgbClr val="FBB882"/>
                </a:solidFill>
                <a:latin typeface="Meiryo"/>
                <a:cs typeface="Meiryo"/>
              </a:rPr>
              <a:t> </a:t>
            </a:r>
            <a:r>
              <a:rPr sz="1000" spc="50" dirty="0">
                <a:solidFill>
                  <a:srgbClr val="FBB882"/>
                </a:solidFill>
                <a:latin typeface="PMingLiU"/>
                <a:cs typeface="PMingLiU"/>
              </a:rPr>
              <a:t>p</a:t>
            </a:r>
            <a:r>
              <a:rPr sz="1050" spc="-30" baseline="-11904" dirty="0">
                <a:solidFill>
                  <a:srgbClr val="FBB882"/>
                </a:solidFill>
                <a:latin typeface="Arial"/>
                <a:cs typeface="Arial"/>
              </a:rPr>
              <a:t>1</a:t>
            </a:r>
            <a:r>
              <a:rPr sz="1050" spc="112" baseline="-11904" dirty="0">
                <a:solidFill>
                  <a:srgbClr val="FBB882"/>
                </a:solidFill>
                <a:latin typeface="Arial"/>
                <a:cs typeface="Arial"/>
              </a:rPr>
              <a:t> </a:t>
            </a:r>
            <a:r>
              <a:rPr sz="1000" i="1" spc="-145" dirty="0">
                <a:solidFill>
                  <a:srgbClr val="FBB882"/>
                </a:solidFill>
                <a:latin typeface="Meiryo"/>
                <a:cs typeface="Meiryo"/>
              </a:rPr>
              <a:t>∨</a:t>
            </a:r>
            <a:r>
              <a:rPr sz="1000" i="1" spc="-120" dirty="0">
                <a:solidFill>
                  <a:srgbClr val="FBB882"/>
                </a:solidFill>
                <a:latin typeface="Meiryo"/>
                <a:cs typeface="Meiryo"/>
              </a:rPr>
              <a:t> </a:t>
            </a:r>
            <a:r>
              <a:rPr sz="1000" i="1" spc="-145" dirty="0">
                <a:solidFill>
                  <a:srgbClr val="FBB882"/>
                </a:solidFill>
                <a:latin typeface="Meiryo"/>
                <a:cs typeface="Meiryo"/>
              </a:rPr>
              <a:t>¬</a:t>
            </a:r>
            <a:r>
              <a:rPr sz="1000" spc="-155" dirty="0">
                <a:solidFill>
                  <a:srgbClr val="FBB882"/>
                </a:solidFill>
                <a:latin typeface="PMingLiU"/>
                <a:cs typeface="PMingLiU"/>
              </a:rPr>
              <a:t>w</a:t>
            </a:r>
            <a:r>
              <a:rPr sz="1050" spc="-30" baseline="-11904" dirty="0">
                <a:solidFill>
                  <a:srgbClr val="FBB882"/>
                </a:solidFill>
                <a:latin typeface="Arial"/>
                <a:cs typeface="Arial"/>
              </a:rPr>
              <a:t>1</a:t>
            </a:r>
            <a:r>
              <a:rPr sz="1050" spc="112" baseline="-11904" dirty="0">
                <a:solidFill>
                  <a:srgbClr val="FBB882"/>
                </a:solidFill>
                <a:latin typeface="Arial"/>
                <a:cs typeface="Arial"/>
              </a:rPr>
              <a:t> </a:t>
            </a:r>
            <a:r>
              <a:rPr sz="1000" i="1" spc="-145" dirty="0">
                <a:solidFill>
                  <a:srgbClr val="FBB882"/>
                </a:solidFill>
                <a:latin typeface="Meiryo"/>
                <a:cs typeface="Meiryo"/>
              </a:rPr>
              <a:t>∨</a:t>
            </a:r>
            <a:r>
              <a:rPr sz="1000" i="1" spc="-120" dirty="0">
                <a:solidFill>
                  <a:srgbClr val="FBB882"/>
                </a:solidFill>
                <a:latin typeface="Meiryo"/>
                <a:cs typeface="Meiryo"/>
              </a:rPr>
              <a:t> </a:t>
            </a:r>
            <a:r>
              <a:rPr sz="1000" i="1" spc="-145" dirty="0">
                <a:solidFill>
                  <a:srgbClr val="FBB882"/>
                </a:solidFill>
                <a:latin typeface="Meiryo"/>
                <a:cs typeface="Meiryo"/>
              </a:rPr>
              <a:t>¬</a:t>
            </a:r>
            <a:r>
              <a:rPr sz="1000" spc="-155" dirty="0">
                <a:solidFill>
                  <a:srgbClr val="FBB882"/>
                </a:solidFill>
                <a:latin typeface="PMingLiU"/>
                <a:cs typeface="PMingLiU"/>
              </a:rPr>
              <a:t>w</a:t>
            </a:r>
            <a:r>
              <a:rPr sz="1050" spc="44" baseline="-11904" dirty="0">
                <a:solidFill>
                  <a:srgbClr val="FBB882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srgbClr val="FBB882"/>
                </a:solidFill>
                <a:latin typeface="Tahoma"/>
                <a:cs typeface="Tahoma"/>
              </a:rPr>
              <a:t>)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215A6D-724D-0D40-A088-25D57A9C6A8A}"/>
              </a:ext>
            </a:extLst>
          </p:cNvPr>
          <p:cNvSpPr txBox="1"/>
          <p:nvPr/>
        </p:nvSpPr>
        <p:spPr>
          <a:xfrm>
            <a:off x="81803" y="2868026"/>
            <a:ext cx="128272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¬(a2 ∧ ag2 ∧ ¬g2)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2C7F1DB-A055-1B49-BBDB-D09606CDDC51}"/>
              </a:ext>
            </a:extLst>
          </p:cNvPr>
          <p:cNvCxnSpPr/>
          <p:nvPr/>
        </p:nvCxnSpPr>
        <p:spPr>
          <a:xfrm flipV="1">
            <a:off x="1107700" y="2721655"/>
            <a:ext cx="206750" cy="1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543DE12-F1B4-3744-B21E-FE491DAB72CD}"/>
              </a:ext>
            </a:extLst>
          </p:cNvPr>
          <p:cNvSpPr txBox="1"/>
          <p:nvPr/>
        </p:nvSpPr>
        <p:spPr>
          <a:xfrm>
            <a:off x="2439536" y="2046389"/>
            <a:ext cx="20887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All possible assignments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Run a SAT solver</a:t>
            </a:r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A601110F-423E-1346-B33F-9565F929F7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32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grpSp>
        <p:nvGrpSpPr>
          <p:cNvPr id="61" name="object 3">
            <a:extLst>
              <a:ext uri="{FF2B5EF4-FFF2-40B4-BE49-F238E27FC236}">
                <a16:creationId xmlns:a16="http://schemas.microsoft.com/office/drawing/2014/main" id="{6FF227D3-50F2-B844-908A-A5AC7F5EB331}"/>
              </a:ext>
            </a:extLst>
          </p:cNvPr>
          <p:cNvGrpSpPr/>
          <p:nvPr/>
        </p:nvGrpSpPr>
        <p:grpSpPr>
          <a:xfrm>
            <a:off x="561588" y="491758"/>
            <a:ext cx="3486924" cy="986155"/>
            <a:chOff x="87743" y="767206"/>
            <a:chExt cx="4483735" cy="986155"/>
          </a:xfrm>
        </p:grpSpPr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D0A19DA3-AFA4-3745-BAEF-D2F7DDA742D9}"/>
                </a:ext>
              </a:extLst>
            </p:cNvPr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5">
              <a:extLst>
                <a:ext uri="{FF2B5EF4-FFF2-40B4-BE49-F238E27FC236}">
                  <a16:creationId xmlns:a16="http://schemas.microsoft.com/office/drawing/2014/main" id="{42239E1D-EB18-A548-883A-921CBB7EBA6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64" name="object 6">
              <a:extLst>
                <a:ext uri="{FF2B5EF4-FFF2-40B4-BE49-F238E27FC236}">
                  <a16:creationId xmlns:a16="http://schemas.microsoft.com/office/drawing/2014/main" id="{D31CF842-E1EB-EF4B-80B3-DB1BBA36139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65" name="object 7">
              <a:extLst>
                <a:ext uri="{FF2B5EF4-FFF2-40B4-BE49-F238E27FC236}">
                  <a16:creationId xmlns:a16="http://schemas.microsoft.com/office/drawing/2014/main" id="{DB9ECA54-C3FC-AC40-9935-9F818057203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66" name="object 8">
              <a:extLst>
                <a:ext uri="{FF2B5EF4-FFF2-40B4-BE49-F238E27FC236}">
                  <a16:creationId xmlns:a16="http://schemas.microsoft.com/office/drawing/2014/main" id="{DF9633A8-6AD4-C34F-A72E-4EFD40B65E8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67" name="object 9">
              <a:extLst>
                <a:ext uri="{FF2B5EF4-FFF2-40B4-BE49-F238E27FC236}">
                  <a16:creationId xmlns:a16="http://schemas.microsoft.com/office/drawing/2014/main" id="{9EE0C28A-D195-7D49-899F-F6E18CCC7732}"/>
                </a:ext>
              </a:extLst>
            </p:cNvPr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0">
              <a:extLst>
                <a:ext uri="{FF2B5EF4-FFF2-40B4-BE49-F238E27FC236}">
                  <a16:creationId xmlns:a16="http://schemas.microsoft.com/office/drawing/2014/main" id="{421BF5AA-3CE4-3F46-A250-963E236F1698}"/>
                </a:ext>
              </a:extLst>
            </p:cNvPr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1">
              <a:extLst>
                <a:ext uri="{FF2B5EF4-FFF2-40B4-BE49-F238E27FC236}">
                  <a16:creationId xmlns:a16="http://schemas.microsoft.com/office/drawing/2014/main" id="{94920F1D-ABCA-A544-A85C-F6FA96E8F9A4}"/>
                </a:ext>
              </a:extLst>
            </p:cNvPr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2">
              <a:extLst>
                <a:ext uri="{FF2B5EF4-FFF2-40B4-BE49-F238E27FC236}">
                  <a16:creationId xmlns:a16="http://schemas.microsoft.com/office/drawing/2014/main" id="{2C5B7E23-C1B4-F14E-BF3E-0DCF386B3404}"/>
                </a:ext>
              </a:extLst>
            </p:cNvPr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3">
              <a:extLst>
                <a:ext uri="{FF2B5EF4-FFF2-40B4-BE49-F238E27FC236}">
                  <a16:creationId xmlns:a16="http://schemas.microsoft.com/office/drawing/2014/main" id="{705EA66D-D806-DB4D-8F0B-7171F2878486}"/>
                </a:ext>
              </a:extLst>
            </p:cNvPr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14">
            <a:extLst>
              <a:ext uri="{FF2B5EF4-FFF2-40B4-BE49-F238E27FC236}">
                <a16:creationId xmlns:a16="http://schemas.microsoft.com/office/drawing/2014/main" id="{743D81E1-4EB2-774B-998E-83283D63D69F}"/>
              </a:ext>
            </a:extLst>
          </p:cNvPr>
          <p:cNvSpPr txBox="1"/>
          <p:nvPr/>
        </p:nvSpPr>
        <p:spPr>
          <a:xfrm>
            <a:off x="634751" y="227235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31997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Algorithm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130" dirty="0">
                <a:solidFill>
                  <a:srgbClr val="FFFFFF"/>
                </a:solidFill>
                <a:latin typeface="Calibri"/>
                <a:cs typeface="Calibri"/>
              </a:rPr>
              <a:t>(heuristic)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Semantics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1430740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5805" y="1703222"/>
            <a:ext cx="527050" cy="86360"/>
          </a:xfrm>
          <a:custGeom>
            <a:avLst/>
            <a:gdLst/>
            <a:ahLst/>
            <a:cxnLst/>
            <a:rect l="l" t="t" r="r" b="b"/>
            <a:pathLst>
              <a:path w="527050" h="86360">
                <a:moveTo>
                  <a:pt x="142328" y="0"/>
                </a:moveTo>
                <a:lnTo>
                  <a:pt x="0" y="0"/>
                </a:lnTo>
                <a:lnTo>
                  <a:pt x="0" y="86042"/>
                </a:lnTo>
                <a:lnTo>
                  <a:pt x="142328" y="86042"/>
                </a:lnTo>
                <a:lnTo>
                  <a:pt x="142328" y="0"/>
                </a:lnTo>
                <a:close/>
              </a:path>
              <a:path w="527050" h="86360">
                <a:moveTo>
                  <a:pt x="293700" y="0"/>
                </a:moveTo>
                <a:lnTo>
                  <a:pt x="144856" y="0"/>
                </a:lnTo>
                <a:lnTo>
                  <a:pt x="144856" y="86042"/>
                </a:lnTo>
                <a:lnTo>
                  <a:pt x="293700" y="86042"/>
                </a:lnTo>
                <a:lnTo>
                  <a:pt x="293700" y="0"/>
                </a:lnTo>
                <a:close/>
              </a:path>
              <a:path w="527050" h="86360">
                <a:moveTo>
                  <a:pt x="527050" y="0"/>
                </a:moveTo>
                <a:lnTo>
                  <a:pt x="296227" y="0"/>
                </a:lnTo>
                <a:lnTo>
                  <a:pt x="296227" y="86042"/>
                </a:lnTo>
                <a:lnTo>
                  <a:pt x="527050" y="86042"/>
                </a:lnTo>
                <a:lnTo>
                  <a:pt x="52705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74542" y="1526089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082224" y="1386455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94778" y="1481804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835823" y="1386455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49209" y="1658950"/>
            <a:ext cx="595630" cy="174625"/>
          </a:xfrm>
          <a:custGeom>
            <a:avLst/>
            <a:gdLst/>
            <a:ahLst/>
            <a:cxnLst/>
            <a:rect l="l" t="t" r="r" b="b"/>
            <a:pathLst>
              <a:path w="595630" h="174625">
                <a:moveTo>
                  <a:pt x="142341" y="88557"/>
                </a:moveTo>
                <a:lnTo>
                  <a:pt x="0" y="88557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57"/>
                </a:lnTo>
                <a:close/>
              </a:path>
              <a:path w="595630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595630" h="174625">
                <a:moveTo>
                  <a:pt x="306412" y="88557"/>
                </a:moveTo>
                <a:lnTo>
                  <a:pt x="144868" y="88557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57"/>
                </a:lnTo>
                <a:close/>
              </a:path>
              <a:path w="595630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595630" h="174625">
                <a:moveTo>
                  <a:pt x="595363" y="88557"/>
                </a:moveTo>
                <a:lnTo>
                  <a:pt x="308940" y="88557"/>
                </a:lnTo>
                <a:lnTo>
                  <a:pt x="308940" y="174599"/>
                </a:lnTo>
                <a:lnTo>
                  <a:pt x="595363" y="174599"/>
                </a:lnTo>
                <a:lnTo>
                  <a:pt x="595363" y="88557"/>
                </a:lnTo>
                <a:close/>
              </a:path>
              <a:path w="595630" h="174625">
                <a:moveTo>
                  <a:pt x="595363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595363" y="86029"/>
                </a:lnTo>
                <a:lnTo>
                  <a:pt x="595363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647951" y="1481804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95911" y="1475024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90051" y="1658950"/>
            <a:ext cx="567690" cy="86360"/>
          </a:xfrm>
          <a:custGeom>
            <a:avLst/>
            <a:gdLst/>
            <a:ahLst/>
            <a:cxnLst/>
            <a:rect l="l" t="t" r="r" b="b"/>
            <a:pathLst>
              <a:path w="567689" h="86360">
                <a:moveTo>
                  <a:pt x="112280" y="0"/>
                </a:moveTo>
                <a:lnTo>
                  <a:pt x="0" y="0"/>
                </a:lnTo>
                <a:lnTo>
                  <a:pt x="0" y="86029"/>
                </a:lnTo>
                <a:lnTo>
                  <a:pt x="112280" y="86029"/>
                </a:lnTo>
                <a:lnTo>
                  <a:pt x="112280" y="0"/>
                </a:lnTo>
                <a:close/>
              </a:path>
              <a:path w="567689" h="86360">
                <a:moveTo>
                  <a:pt x="350050" y="0"/>
                </a:moveTo>
                <a:lnTo>
                  <a:pt x="114808" y="0"/>
                </a:lnTo>
                <a:lnTo>
                  <a:pt x="114808" y="86029"/>
                </a:lnTo>
                <a:lnTo>
                  <a:pt x="350050" y="86029"/>
                </a:lnTo>
                <a:lnTo>
                  <a:pt x="350050" y="0"/>
                </a:lnTo>
                <a:close/>
              </a:path>
              <a:path w="567689" h="86360">
                <a:moveTo>
                  <a:pt x="567436" y="0"/>
                </a:moveTo>
                <a:lnTo>
                  <a:pt x="352590" y="0"/>
                </a:lnTo>
                <a:lnTo>
                  <a:pt x="352590" y="86029"/>
                </a:lnTo>
                <a:lnTo>
                  <a:pt x="567436" y="86029"/>
                </a:lnTo>
                <a:lnTo>
                  <a:pt x="567436" y="0"/>
                </a:lnTo>
                <a:close/>
              </a:path>
            </a:pathLst>
          </a:custGeom>
          <a:solidFill>
            <a:srgbClr val="FBB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388787" y="1570374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3212338" y="143074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86912" y="1614665"/>
            <a:ext cx="473075" cy="174625"/>
          </a:xfrm>
          <a:custGeom>
            <a:avLst/>
            <a:gdLst/>
            <a:ahLst/>
            <a:cxnLst/>
            <a:rect l="l" t="t" r="r" b="b"/>
            <a:pathLst>
              <a:path w="473075" h="174625">
                <a:moveTo>
                  <a:pt x="142341" y="88557"/>
                </a:moveTo>
                <a:lnTo>
                  <a:pt x="0" y="88557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57"/>
                </a:lnTo>
                <a:close/>
              </a:path>
              <a:path w="473075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473075" h="174625">
                <a:moveTo>
                  <a:pt x="306412" y="88557"/>
                </a:moveTo>
                <a:lnTo>
                  <a:pt x="144868" y="88557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57"/>
                </a:lnTo>
                <a:close/>
              </a:path>
              <a:path w="473075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473075" h="174625">
                <a:moveTo>
                  <a:pt x="472986" y="88557"/>
                </a:moveTo>
                <a:lnTo>
                  <a:pt x="308940" y="88557"/>
                </a:lnTo>
                <a:lnTo>
                  <a:pt x="308940" y="174599"/>
                </a:lnTo>
                <a:lnTo>
                  <a:pt x="472986" y="174599"/>
                </a:lnTo>
                <a:lnTo>
                  <a:pt x="472986" y="88557"/>
                </a:lnTo>
                <a:close/>
              </a:path>
              <a:path w="473075" h="174625">
                <a:moveTo>
                  <a:pt x="472986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472986" y="86029"/>
                </a:lnTo>
                <a:lnTo>
                  <a:pt x="472986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085655" y="1526089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4020064" y="1430740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30675" y="1614665"/>
            <a:ext cx="501650" cy="174625"/>
          </a:xfrm>
          <a:custGeom>
            <a:avLst/>
            <a:gdLst/>
            <a:ahLst/>
            <a:cxnLst/>
            <a:rect l="l" t="t" r="r" b="b"/>
            <a:pathLst>
              <a:path w="501650" h="174625">
                <a:moveTo>
                  <a:pt x="142341" y="88557"/>
                </a:moveTo>
                <a:lnTo>
                  <a:pt x="0" y="88557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57"/>
                </a:lnTo>
                <a:close/>
              </a:path>
              <a:path w="501650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501650" h="174625">
                <a:moveTo>
                  <a:pt x="308914" y="88557"/>
                </a:moveTo>
                <a:lnTo>
                  <a:pt x="144868" y="88557"/>
                </a:lnTo>
                <a:lnTo>
                  <a:pt x="144868" y="174599"/>
                </a:lnTo>
                <a:lnTo>
                  <a:pt x="308914" y="174599"/>
                </a:lnTo>
                <a:lnTo>
                  <a:pt x="308914" y="88557"/>
                </a:lnTo>
                <a:close/>
              </a:path>
              <a:path w="501650" h="174625">
                <a:moveTo>
                  <a:pt x="308914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8914" y="86029"/>
                </a:lnTo>
                <a:lnTo>
                  <a:pt x="308914" y="0"/>
                </a:lnTo>
                <a:close/>
              </a:path>
              <a:path w="501650" h="174625">
                <a:moveTo>
                  <a:pt x="501281" y="88557"/>
                </a:moveTo>
                <a:lnTo>
                  <a:pt x="311442" y="88557"/>
                </a:lnTo>
                <a:lnTo>
                  <a:pt x="311442" y="174599"/>
                </a:lnTo>
                <a:lnTo>
                  <a:pt x="501281" y="174599"/>
                </a:lnTo>
                <a:lnTo>
                  <a:pt x="501281" y="88557"/>
                </a:lnTo>
                <a:close/>
              </a:path>
              <a:path w="501650" h="174625">
                <a:moveTo>
                  <a:pt x="501281" y="0"/>
                </a:moveTo>
                <a:lnTo>
                  <a:pt x="311442" y="0"/>
                </a:lnTo>
                <a:lnTo>
                  <a:pt x="311442" y="86029"/>
                </a:lnTo>
                <a:lnTo>
                  <a:pt x="501281" y="86029"/>
                </a:lnTo>
                <a:lnTo>
                  <a:pt x="501281" y="0"/>
                </a:lnTo>
                <a:close/>
              </a:path>
            </a:pathLst>
          </a:custGeom>
          <a:solidFill>
            <a:srgbClr val="E5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3829418" y="1526089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87743" y="1979218"/>
            <a:ext cx="4432935" cy="153670"/>
          </a:xfrm>
          <a:custGeom>
            <a:avLst/>
            <a:gdLst/>
            <a:ahLst/>
            <a:cxnLst/>
            <a:rect l="l" t="t" r="r" b="b"/>
            <a:pathLst>
              <a:path w="4432935" h="153669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53380"/>
                </a:lnTo>
                <a:lnTo>
                  <a:pt x="4432566" y="153380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5844" y="1973693"/>
            <a:ext cx="84772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Provenance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Graph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7743" y="2023440"/>
            <a:ext cx="4483735" cy="1192530"/>
            <a:chOff x="87743" y="2023440"/>
            <a:chExt cx="4483735" cy="119253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2023453"/>
              <a:ext cx="4483315" cy="1471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3113824"/>
              <a:ext cx="101600" cy="1016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3101124"/>
              <a:ext cx="4381715" cy="1143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2074240"/>
              <a:ext cx="50749" cy="103958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7743" y="2164215"/>
              <a:ext cx="4432935" cy="1000760"/>
            </a:xfrm>
            <a:custGeom>
              <a:avLst/>
              <a:gdLst/>
              <a:ahLst/>
              <a:cxnLst/>
              <a:rect l="l" t="t" r="r" b="b"/>
              <a:pathLst>
                <a:path w="4432935" h="1000760">
                  <a:moveTo>
                    <a:pt x="4432566" y="0"/>
                  </a:moveTo>
                  <a:lnTo>
                    <a:pt x="0" y="0"/>
                  </a:lnTo>
                  <a:lnTo>
                    <a:pt x="0" y="949608"/>
                  </a:lnTo>
                  <a:lnTo>
                    <a:pt x="4008" y="969333"/>
                  </a:lnTo>
                  <a:lnTo>
                    <a:pt x="14922" y="985486"/>
                  </a:lnTo>
                  <a:lnTo>
                    <a:pt x="31075" y="996400"/>
                  </a:lnTo>
                  <a:lnTo>
                    <a:pt x="50800" y="1000408"/>
                  </a:lnTo>
                  <a:lnTo>
                    <a:pt x="4381765" y="1000408"/>
                  </a:lnTo>
                  <a:lnTo>
                    <a:pt x="4401490" y="996400"/>
                  </a:lnTo>
                  <a:lnTo>
                    <a:pt x="4417643" y="985486"/>
                  </a:lnTo>
                  <a:lnTo>
                    <a:pt x="4428558" y="969333"/>
                  </a:lnTo>
                  <a:lnTo>
                    <a:pt x="4432566" y="949608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20310" y="2061540"/>
              <a:ext cx="0" cy="1071880"/>
            </a:xfrm>
            <a:custGeom>
              <a:avLst/>
              <a:gdLst/>
              <a:ahLst/>
              <a:cxnLst/>
              <a:rect l="l" t="t" r="r" b="b"/>
              <a:pathLst>
                <a:path h="1071880">
                  <a:moveTo>
                    <a:pt x="0" y="10713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20310" y="2048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20310" y="2036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20310" y="2023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687118" y="2489770"/>
            <a:ext cx="349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00" spc="90" dirty="0">
                <a:solidFill>
                  <a:srgbClr val="0000FF"/>
                </a:solidFill>
                <a:latin typeface="Arial"/>
                <a:cs typeface="Arial"/>
              </a:rPr>
              <a:t>∆(</a:t>
            </a:r>
            <a:r>
              <a:rPr sz="800" spc="90" dirty="0">
                <a:solidFill>
                  <a:srgbClr val="0000FF"/>
                </a:solidFill>
                <a:latin typeface="PMingLiU"/>
                <a:cs typeface="PMingLiU"/>
              </a:rPr>
              <a:t>a</a:t>
            </a:r>
            <a:r>
              <a:rPr sz="900" spc="135" baseline="-9259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800" spc="9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91918" y="2489770"/>
            <a:ext cx="349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00" spc="90" dirty="0">
                <a:latin typeface="Arial"/>
                <a:cs typeface="Arial"/>
              </a:rPr>
              <a:t>∆(</a:t>
            </a:r>
            <a:r>
              <a:rPr sz="800" spc="90" dirty="0">
                <a:latin typeface="PMingLiU"/>
                <a:cs typeface="PMingLiU"/>
              </a:rPr>
              <a:t>a</a:t>
            </a:r>
            <a:r>
              <a:rPr sz="900" spc="135" baseline="-9259" dirty="0">
                <a:latin typeface="Arial"/>
                <a:cs typeface="Arial"/>
              </a:rPr>
              <a:t>3</a:t>
            </a:r>
            <a:r>
              <a:rPr sz="800" spc="9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9919" y="2262973"/>
            <a:ext cx="6527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00" spc="50" dirty="0">
                <a:latin typeface="Arial"/>
                <a:cs typeface="Arial"/>
              </a:rPr>
              <a:t>∆(</a:t>
            </a:r>
            <a:r>
              <a:rPr sz="800" spc="50" dirty="0">
                <a:latin typeface="PMingLiU"/>
                <a:cs typeface="PMingLiU"/>
              </a:rPr>
              <a:t>w</a:t>
            </a:r>
            <a:r>
              <a:rPr sz="900" spc="75" baseline="-9259" dirty="0">
                <a:latin typeface="Arial"/>
                <a:cs typeface="Arial"/>
              </a:rPr>
              <a:t>1</a:t>
            </a:r>
            <a:r>
              <a:rPr sz="800" spc="50" dirty="0">
                <a:latin typeface="Arial"/>
                <a:cs typeface="Arial"/>
              </a:rPr>
              <a:t>)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80" dirty="0">
                <a:latin typeface="Arial"/>
                <a:cs typeface="Arial"/>
              </a:rPr>
              <a:t>∆(</a:t>
            </a:r>
            <a:r>
              <a:rPr sz="800" spc="80" dirty="0">
                <a:latin typeface="PMingLiU"/>
                <a:cs typeface="PMingLiU"/>
              </a:rPr>
              <a:t>p</a:t>
            </a:r>
            <a:r>
              <a:rPr sz="900" spc="120" baseline="-9259" dirty="0">
                <a:latin typeface="Arial"/>
                <a:cs typeface="Arial"/>
              </a:rPr>
              <a:t>1</a:t>
            </a:r>
            <a:r>
              <a:rPr sz="800" spc="8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96704" y="2262973"/>
            <a:ext cx="6527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00" spc="80" dirty="0">
                <a:latin typeface="Arial"/>
                <a:cs typeface="Arial"/>
              </a:rPr>
              <a:t>∆(</a:t>
            </a:r>
            <a:r>
              <a:rPr sz="800" spc="80" dirty="0">
                <a:latin typeface="PMingLiU"/>
                <a:cs typeface="PMingLiU"/>
              </a:rPr>
              <a:t>p</a:t>
            </a:r>
            <a:r>
              <a:rPr sz="900" spc="120" baseline="-9259" dirty="0">
                <a:latin typeface="Arial"/>
                <a:cs typeface="Arial"/>
              </a:rPr>
              <a:t>2</a:t>
            </a:r>
            <a:r>
              <a:rPr sz="800" spc="80" dirty="0">
                <a:latin typeface="Arial"/>
                <a:cs typeface="Arial"/>
              </a:rPr>
              <a:t>)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∆(</a:t>
            </a:r>
            <a:r>
              <a:rPr sz="800" spc="50" dirty="0">
                <a:latin typeface="PMingLiU"/>
                <a:cs typeface="PMingLiU"/>
              </a:rPr>
              <a:t>w</a:t>
            </a:r>
            <a:r>
              <a:rPr sz="900" spc="75" baseline="-9259" dirty="0">
                <a:latin typeface="Arial"/>
                <a:cs typeface="Arial"/>
              </a:rPr>
              <a:t>2</a:t>
            </a:r>
            <a:r>
              <a:rPr sz="800" spc="5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38235" y="2187370"/>
            <a:ext cx="252729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135" dirty="0">
                <a:latin typeface="Arial"/>
                <a:cs typeface="Arial"/>
              </a:rPr>
              <a:t>∆(</a:t>
            </a:r>
            <a:r>
              <a:rPr sz="800" spc="85" dirty="0">
                <a:latin typeface="PMingLiU"/>
                <a:cs typeface="PMingLiU"/>
              </a:rPr>
              <a:t>c</a:t>
            </a:r>
            <a:r>
              <a:rPr sz="800" spc="6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9660" y="2716566"/>
            <a:ext cx="3015615" cy="372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57810" algn="ctr">
              <a:lnSpc>
                <a:spcPct val="100000"/>
              </a:lnSpc>
              <a:spcBef>
                <a:spcPts val="95"/>
              </a:spcBef>
            </a:pPr>
            <a:r>
              <a:rPr sz="800" spc="80" dirty="0">
                <a:solidFill>
                  <a:srgbClr val="0000FF"/>
                </a:solidFill>
                <a:latin typeface="Arial"/>
                <a:cs typeface="Arial"/>
              </a:rPr>
              <a:t>∆(</a:t>
            </a:r>
            <a:r>
              <a:rPr sz="800" spc="80" dirty="0">
                <a:solidFill>
                  <a:srgbClr val="0000FF"/>
                </a:solidFill>
                <a:latin typeface="PMingLiU"/>
                <a:cs typeface="PMingLiU"/>
              </a:rPr>
              <a:t>g</a:t>
            </a:r>
            <a:r>
              <a:rPr sz="900" spc="120" baseline="-9259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800" spc="8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800" spc="-120" dirty="0">
                <a:latin typeface="PMingLiU"/>
                <a:cs typeface="PMingLiU"/>
              </a:rPr>
              <a:t>w</a:t>
            </a:r>
            <a:r>
              <a:rPr sz="900" b="1" spc="60" baseline="-13888" dirty="0">
                <a:latin typeface="Arial"/>
                <a:cs typeface="Arial"/>
              </a:rPr>
              <a:t>1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spc="-25" dirty="0">
                <a:latin typeface="Arial"/>
                <a:cs typeface="Arial"/>
              </a:rPr>
              <a:t>3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45" dirty="0">
                <a:latin typeface="PMingLiU"/>
                <a:cs typeface="PMingLiU"/>
              </a:rPr>
              <a:t>p</a:t>
            </a:r>
            <a:r>
              <a:rPr sz="900" spc="44" baseline="-9259" dirty="0">
                <a:latin typeface="Arial"/>
                <a:cs typeface="Arial"/>
              </a:rPr>
              <a:t>1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spc="-2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85" dirty="0">
                <a:solidFill>
                  <a:srgbClr val="0000FF"/>
                </a:solidFill>
                <a:latin typeface="PMingLiU"/>
                <a:cs typeface="PMingLiU"/>
              </a:rPr>
              <a:t>a</a:t>
            </a:r>
            <a:r>
              <a:rPr sz="900" b="1" spc="60" baseline="-13888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800" i="1" spc="5" dirty="0">
                <a:solidFill>
                  <a:srgbClr val="0000FF"/>
                </a:solidFill>
                <a:latin typeface="Verdana Pro Cond"/>
                <a:cs typeface="Verdana Pro Cond"/>
              </a:rPr>
              <a:t>,</a:t>
            </a:r>
            <a:r>
              <a:rPr sz="800" i="1" spc="-100" dirty="0">
                <a:solidFill>
                  <a:srgbClr val="0000FF"/>
                </a:solidFill>
                <a:latin typeface="Verdana Pro Cond"/>
                <a:cs typeface="Verdana Pro Cond"/>
              </a:rPr>
              <a:t> </a:t>
            </a:r>
            <a:r>
              <a:rPr sz="800" i="1" spc="15" dirty="0">
                <a:solidFill>
                  <a:srgbClr val="0000FF"/>
                </a:solidFill>
                <a:latin typeface="Meiryo"/>
                <a:cs typeface="Meiryo"/>
              </a:rPr>
              <a:t>−</a:t>
            </a:r>
            <a:r>
              <a:rPr sz="800" spc="-25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0000FF"/>
                </a:solidFill>
                <a:latin typeface="PMingLiU"/>
                <a:cs typeface="PMingLiU"/>
              </a:rPr>
              <a:t>ag</a:t>
            </a:r>
            <a:r>
              <a:rPr sz="900" b="1" spc="60" baseline="-23148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800" i="1" spc="5" dirty="0">
                <a:solidFill>
                  <a:srgbClr val="0000FF"/>
                </a:solidFill>
                <a:latin typeface="Verdana Pro Cond"/>
                <a:cs typeface="Verdana Pro Cond"/>
              </a:rPr>
              <a:t>,</a:t>
            </a:r>
            <a:r>
              <a:rPr sz="800" i="1" spc="-100" dirty="0">
                <a:solidFill>
                  <a:srgbClr val="0000FF"/>
                </a:solidFill>
                <a:latin typeface="Verdana Pro Cond"/>
                <a:cs typeface="Verdana Pro Cond"/>
              </a:rPr>
              <a:t> </a:t>
            </a:r>
            <a:r>
              <a:rPr sz="800" i="1" spc="-220" dirty="0">
                <a:solidFill>
                  <a:srgbClr val="0000FF"/>
                </a:solidFill>
                <a:latin typeface="Meiryo"/>
                <a:cs typeface="Meiryo"/>
              </a:rPr>
              <a:t>∅</a:t>
            </a:r>
            <a:r>
              <a:rPr sz="800" i="1" spc="-30" dirty="0">
                <a:solidFill>
                  <a:srgbClr val="0000FF"/>
                </a:solidFill>
                <a:latin typeface="Meiryo"/>
                <a:cs typeface="Meiryo"/>
              </a:rPr>
              <a:t> </a:t>
            </a:r>
            <a:r>
              <a:rPr sz="800" spc="45" dirty="0">
                <a:latin typeface="PMingLiU"/>
                <a:cs typeface="PMingLiU"/>
              </a:rPr>
              <a:t>g</a:t>
            </a:r>
            <a:r>
              <a:rPr sz="900" spc="44" baseline="-9259" dirty="0">
                <a:latin typeface="Arial"/>
                <a:cs typeface="Arial"/>
              </a:rPr>
              <a:t>2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i="1" spc="15" dirty="0">
                <a:latin typeface="Meiryo"/>
                <a:cs typeface="Meiryo"/>
              </a:rPr>
              <a:t>−</a:t>
            </a:r>
            <a:r>
              <a:rPr sz="800" spc="-25" dirty="0">
                <a:latin typeface="Arial"/>
                <a:cs typeface="Arial"/>
              </a:rPr>
              <a:t>1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65" dirty="0">
                <a:latin typeface="PMingLiU"/>
                <a:cs typeface="PMingLiU"/>
              </a:rPr>
              <a:t>ag</a:t>
            </a:r>
            <a:r>
              <a:rPr sz="900" b="1" spc="60" baseline="-23148" dirty="0">
                <a:latin typeface="Arial"/>
                <a:cs typeface="Arial"/>
              </a:rPr>
              <a:t>3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i="1" spc="-220" dirty="0">
                <a:latin typeface="Meiryo"/>
                <a:cs typeface="Meiryo"/>
              </a:rPr>
              <a:t>∅</a:t>
            </a:r>
            <a:r>
              <a:rPr sz="800" i="1" spc="-35" dirty="0">
                <a:latin typeface="Meiryo"/>
                <a:cs typeface="Meiryo"/>
              </a:rPr>
              <a:t> </a:t>
            </a:r>
            <a:r>
              <a:rPr sz="800" spc="85" dirty="0">
                <a:latin typeface="PMingLiU"/>
                <a:cs typeface="PMingLiU"/>
              </a:rPr>
              <a:t>a</a:t>
            </a:r>
            <a:r>
              <a:rPr sz="900" b="1" spc="60" baseline="-13888" dirty="0">
                <a:latin typeface="Arial"/>
                <a:cs typeface="Arial"/>
              </a:rPr>
              <a:t>3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i="1" spc="15" dirty="0">
                <a:latin typeface="Meiryo"/>
                <a:cs typeface="Meiryo"/>
              </a:rPr>
              <a:t>−</a:t>
            </a:r>
            <a:r>
              <a:rPr sz="800" spc="-2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45" dirty="0">
                <a:latin typeface="PMingLiU"/>
                <a:cs typeface="PMingLiU"/>
              </a:rPr>
              <a:t>p</a:t>
            </a:r>
            <a:r>
              <a:rPr sz="900" spc="44" baseline="-9259" dirty="0">
                <a:latin typeface="Arial"/>
                <a:cs typeface="Arial"/>
              </a:rPr>
              <a:t>2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spc="-2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-120" dirty="0">
                <a:latin typeface="PMingLiU"/>
                <a:cs typeface="PMingLiU"/>
              </a:rPr>
              <a:t>w</a:t>
            </a:r>
            <a:r>
              <a:rPr sz="900" b="1" spc="60" baseline="-13888" dirty="0">
                <a:latin typeface="Arial"/>
                <a:cs typeface="Arial"/>
              </a:rPr>
              <a:t>2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spc="-25" dirty="0">
                <a:latin typeface="Arial"/>
                <a:cs typeface="Arial"/>
              </a:rPr>
              <a:t>3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spc="85" dirty="0">
                <a:latin typeface="PMingLiU"/>
                <a:cs typeface="PMingLiU"/>
              </a:rPr>
              <a:t>c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spc="-25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21950" y="2258235"/>
            <a:ext cx="2641600" cy="718820"/>
            <a:chOff x="921950" y="2258235"/>
            <a:chExt cx="2641600" cy="718820"/>
          </a:xfrm>
        </p:grpSpPr>
        <p:sp>
          <p:nvSpPr>
            <p:cNvPr id="51" name="object 51"/>
            <p:cNvSpPr/>
            <p:nvPr/>
          </p:nvSpPr>
          <p:spPr>
            <a:xfrm>
              <a:off x="2164466" y="2899231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1" y="4991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34100" y="2896700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26317"/>
                  </a:moveTo>
                  <a:lnTo>
                    <a:pt x="11932" y="21694"/>
                  </a:lnTo>
                  <a:lnTo>
                    <a:pt x="20686" y="15403"/>
                  </a:lnTo>
                  <a:lnTo>
                    <a:pt x="26688" y="7989"/>
                  </a:lnTo>
                  <a:lnTo>
                    <a:pt x="30365" y="0"/>
                  </a:lnTo>
                  <a:lnTo>
                    <a:pt x="34042" y="7989"/>
                  </a:lnTo>
                  <a:lnTo>
                    <a:pt x="40044" y="15403"/>
                  </a:lnTo>
                  <a:lnTo>
                    <a:pt x="48798" y="21694"/>
                  </a:lnTo>
                  <a:lnTo>
                    <a:pt x="60731" y="2631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984757" y="2670402"/>
              <a:ext cx="61594" cy="46355"/>
            </a:xfrm>
            <a:custGeom>
              <a:avLst/>
              <a:gdLst/>
              <a:ahLst/>
              <a:cxnLst/>
              <a:rect l="l" t="t" r="r" b="b"/>
              <a:pathLst>
                <a:path w="61594" h="46355">
                  <a:moveTo>
                    <a:pt x="61073" y="45791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982733" y="2660377"/>
              <a:ext cx="39370" cy="48895"/>
            </a:xfrm>
            <a:custGeom>
              <a:avLst/>
              <a:gdLst/>
              <a:ahLst/>
              <a:cxnLst/>
              <a:rect l="l" t="t" r="r" b="b"/>
              <a:pathLst>
                <a:path w="39369" h="48894">
                  <a:moveTo>
                    <a:pt x="2839" y="48589"/>
                  </a:moveTo>
                  <a:lnTo>
                    <a:pt x="6299" y="36269"/>
                  </a:lnTo>
                  <a:lnTo>
                    <a:pt x="6517" y="25491"/>
                  </a:lnTo>
                  <a:lnTo>
                    <a:pt x="4186" y="16242"/>
                  </a:lnTo>
                  <a:lnTo>
                    <a:pt x="0" y="8507"/>
                  </a:lnTo>
                  <a:lnTo>
                    <a:pt x="8598" y="10358"/>
                  </a:lnTo>
                  <a:lnTo>
                    <a:pt x="18130" y="10004"/>
                  </a:lnTo>
                  <a:lnTo>
                    <a:pt x="28414" y="6774"/>
                  </a:lnTo>
                  <a:lnTo>
                    <a:pt x="39271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62061" y="2672427"/>
              <a:ext cx="0" cy="269240"/>
            </a:xfrm>
            <a:custGeom>
              <a:avLst/>
              <a:gdLst/>
              <a:ahLst/>
              <a:cxnLst/>
              <a:rect l="l" t="t" r="r" b="b"/>
              <a:pathLst>
                <a:path h="269239">
                  <a:moveTo>
                    <a:pt x="0" y="26881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31695" y="2669896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13939" y="2671577"/>
              <a:ext cx="186055" cy="279400"/>
            </a:xfrm>
            <a:custGeom>
              <a:avLst/>
              <a:gdLst/>
              <a:ahLst/>
              <a:cxnLst/>
              <a:rect l="l" t="t" r="r" b="b"/>
              <a:pathLst>
                <a:path w="186055" h="279400">
                  <a:moveTo>
                    <a:pt x="0" y="278976"/>
                  </a:moveTo>
                  <a:lnTo>
                    <a:pt x="185991" y="0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61472" y="266947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5">
                  <a:moveTo>
                    <a:pt x="0" y="5052"/>
                  </a:moveTo>
                  <a:lnTo>
                    <a:pt x="12492" y="7825"/>
                  </a:lnTo>
                  <a:lnTo>
                    <a:pt x="23265" y="7447"/>
                  </a:lnTo>
                  <a:lnTo>
                    <a:pt x="32371" y="4608"/>
                  </a:lnTo>
                  <a:lnTo>
                    <a:pt x="39862" y="0"/>
                  </a:lnTo>
                  <a:lnTo>
                    <a:pt x="38490" y="8687"/>
                  </a:lnTo>
                  <a:lnTo>
                    <a:pt x="39371" y="18184"/>
                  </a:lnTo>
                  <a:lnTo>
                    <a:pt x="43165" y="28274"/>
                  </a:lnTo>
                  <a:lnTo>
                    <a:pt x="50529" y="38739"/>
                  </a:lnTo>
                </a:path>
              </a:pathLst>
            </a:custGeom>
            <a:ln w="50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83105" y="2670402"/>
              <a:ext cx="61594" cy="46355"/>
            </a:xfrm>
            <a:custGeom>
              <a:avLst/>
              <a:gdLst/>
              <a:ahLst/>
              <a:cxnLst/>
              <a:rect l="l" t="t" r="r" b="b"/>
              <a:pathLst>
                <a:path w="61594" h="46355">
                  <a:moveTo>
                    <a:pt x="0" y="45791"/>
                  </a:moveTo>
                  <a:lnTo>
                    <a:pt x="6107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06928" y="2660377"/>
              <a:ext cx="39370" cy="48895"/>
            </a:xfrm>
            <a:custGeom>
              <a:avLst/>
              <a:gdLst/>
              <a:ahLst/>
              <a:cxnLst/>
              <a:rect l="l" t="t" r="r" b="b"/>
              <a:pathLst>
                <a:path w="39369" h="48894">
                  <a:moveTo>
                    <a:pt x="0" y="0"/>
                  </a:moveTo>
                  <a:lnTo>
                    <a:pt x="10856" y="6774"/>
                  </a:lnTo>
                  <a:lnTo>
                    <a:pt x="21141" y="10003"/>
                  </a:lnTo>
                  <a:lnTo>
                    <a:pt x="30673" y="10358"/>
                  </a:lnTo>
                  <a:lnTo>
                    <a:pt x="39271" y="8507"/>
                  </a:lnTo>
                  <a:lnTo>
                    <a:pt x="35084" y="16242"/>
                  </a:lnTo>
                  <a:lnTo>
                    <a:pt x="32753" y="25491"/>
                  </a:lnTo>
                  <a:lnTo>
                    <a:pt x="32971" y="36268"/>
                  </a:lnTo>
                  <a:lnTo>
                    <a:pt x="36432" y="4858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66870" y="2672427"/>
              <a:ext cx="0" cy="269240"/>
            </a:xfrm>
            <a:custGeom>
              <a:avLst/>
              <a:gdLst/>
              <a:ahLst/>
              <a:cxnLst/>
              <a:rect l="l" t="t" r="r" b="b"/>
              <a:pathLst>
                <a:path h="269239">
                  <a:moveTo>
                    <a:pt x="0" y="26881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36504" y="2669896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29002" y="2671577"/>
              <a:ext cx="186055" cy="279400"/>
            </a:xfrm>
            <a:custGeom>
              <a:avLst/>
              <a:gdLst/>
              <a:ahLst/>
              <a:cxnLst/>
              <a:rect l="l" t="t" r="r" b="b"/>
              <a:pathLst>
                <a:path w="186055" h="279400">
                  <a:moveTo>
                    <a:pt x="185991" y="27897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16932" y="266947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5">
                  <a:moveTo>
                    <a:pt x="0" y="38739"/>
                  </a:moveTo>
                  <a:lnTo>
                    <a:pt x="7364" y="28274"/>
                  </a:lnTo>
                  <a:lnTo>
                    <a:pt x="11157" y="18184"/>
                  </a:lnTo>
                  <a:lnTo>
                    <a:pt x="12039" y="8687"/>
                  </a:lnTo>
                  <a:lnTo>
                    <a:pt x="10666" y="0"/>
                  </a:lnTo>
                  <a:lnTo>
                    <a:pt x="18157" y="4608"/>
                  </a:lnTo>
                  <a:lnTo>
                    <a:pt x="27263" y="7447"/>
                  </a:lnTo>
                  <a:lnTo>
                    <a:pt x="38036" y="7825"/>
                  </a:lnTo>
                  <a:lnTo>
                    <a:pt x="50529" y="505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37221" y="2419058"/>
              <a:ext cx="250190" cy="93980"/>
            </a:xfrm>
            <a:custGeom>
              <a:avLst/>
              <a:gdLst/>
              <a:ahLst/>
              <a:cxnLst/>
              <a:rect l="l" t="t" r="r" b="b"/>
              <a:pathLst>
                <a:path w="250189" h="93980">
                  <a:moveTo>
                    <a:pt x="249609" y="9361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34852" y="2398980"/>
              <a:ext cx="35560" cy="57150"/>
            </a:xfrm>
            <a:custGeom>
              <a:avLst/>
              <a:gdLst/>
              <a:ahLst/>
              <a:cxnLst/>
              <a:rect l="l" t="t" r="r" b="b"/>
              <a:pathLst>
                <a:path w="35559" h="57150">
                  <a:moveTo>
                    <a:pt x="13976" y="56861"/>
                  </a:moveTo>
                  <a:lnTo>
                    <a:pt x="13839" y="44065"/>
                  </a:lnTo>
                  <a:lnTo>
                    <a:pt x="11023" y="33660"/>
                  </a:lnTo>
                  <a:lnTo>
                    <a:pt x="6189" y="25437"/>
                  </a:lnTo>
                  <a:lnTo>
                    <a:pt x="0" y="19189"/>
                  </a:lnTo>
                  <a:lnTo>
                    <a:pt x="8771" y="18552"/>
                  </a:lnTo>
                  <a:lnTo>
                    <a:pt x="17820" y="15536"/>
                  </a:lnTo>
                  <a:lnTo>
                    <a:pt x="26784" y="9549"/>
                  </a:lnTo>
                  <a:lnTo>
                    <a:pt x="35303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91038" y="2445187"/>
              <a:ext cx="224790" cy="505459"/>
            </a:xfrm>
            <a:custGeom>
              <a:avLst/>
              <a:gdLst/>
              <a:ahLst/>
              <a:cxnLst/>
              <a:rect l="l" t="t" r="r" b="b"/>
              <a:pathLst>
                <a:path w="224790" h="505460">
                  <a:moveTo>
                    <a:pt x="0" y="505366"/>
                  </a:moveTo>
                  <a:lnTo>
                    <a:pt x="224629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78259" y="2442875"/>
              <a:ext cx="55880" cy="36830"/>
            </a:xfrm>
            <a:custGeom>
              <a:avLst/>
              <a:gdLst/>
              <a:ahLst/>
              <a:cxnLst/>
              <a:rect l="l" t="t" r="r" b="b"/>
              <a:pathLst>
                <a:path w="55880" h="36830">
                  <a:moveTo>
                    <a:pt x="0" y="11715"/>
                  </a:moveTo>
                  <a:lnTo>
                    <a:pt x="12781" y="12337"/>
                  </a:lnTo>
                  <a:lnTo>
                    <a:pt x="23335" y="10144"/>
                  </a:lnTo>
                  <a:lnTo>
                    <a:pt x="31831" y="5807"/>
                  </a:lnTo>
                  <a:lnTo>
                    <a:pt x="38436" y="0"/>
                  </a:lnTo>
                  <a:lnTo>
                    <a:pt x="38551" y="8794"/>
                  </a:lnTo>
                  <a:lnTo>
                    <a:pt x="41024" y="18006"/>
                  </a:lnTo>
                  <a:lnTo>
                    <a:pt x="46468" y="27310"/>
                  </a:lnTo>
                  <a:lnTo>
                    <a:pt x="55495" y="3638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57251" y="2445624"/>
              <a:ext cx="0" cy="503555"/>
            </a:xfrm>
            <a:custGeom>
              <a:avLst/>
              <a:gdLst/>
              <a:ahLst/>
              <a:cxnLst/>
              <a:rect l="l" t="t" r="r" b="b"/>
              <a:pathLst>
                <a:path h="503555">
                  <a:moveTo>
                    <a:pt x="0" y="503524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26885" y="244309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59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34988" y="2396607"/>
              <a:ext cx="552450" cy="138430"/>
            </a:xfrm>
            <a:custGeom>
              <a:avLst/>
              <a:gdLst/>
              <a:ahLst/>
              <a:cxnLst/>
              <a:rect l="l" t="t" r="r" b="b"/>
              <a:pathLst>
                <a:path w="552450" h="138430">
                  <a:moveTo>
                    <a:pt x="551842" y="137995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32533" y="2372919"/>
              <a:ext cx="33020" cy="59055"/>
            </a:xfrm>
            <a:custGeom>
              <a:avLst/>
              <a:gdLst/>
              <a:ahLst/>
              <a:cxnLst/>
              <a:rect l="l" t="t" r="r" b="b"/>
              <a:pathLst>
                <a:path w="33019" h="59055">
                  <a:moveTo>
                    <a:pt x="18164" y="58917"/>
                  </a:moveTo>
                  <a:lnTo>
                    <a:pt x="16575" y="46219"/>
                  </a:lnTo>
                  <a:lnTo>
                    <a:pt x="12595" y="36201"/>
                  </a:lnTo>
                  <a:lnTo>
                    <a:pt x="6859" y="28580"/>
                  </a:lnTo>
                  <a:lnTo>
                    <a:pt x="0" y="23074"/>
                  </a:lnTo>
                  <a:lnTo>
                    <a:pt x="8643" y="21445"/>
                  </a:lnTo>
                  <a:lnTo>
                    <a:pt x="17291" y="17421"/>
                  </a:lnTo>
                  <a:lnTo>
                    <a:pt x="25517" y="10455"/>
                  </a:lnTo>
                  <a:lnTo>
                    <a:pt x="32896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54847" y="2445624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60">
                  <a:moveTo>
                    <a:pt x="0" y="50493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24481" y="244309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59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96428" y="2445187"/>
              <a:ext cx="224154" cy="504190"/>
            </a:xfrm>
            <a:custGeom>
              <a:avLst/>
              <a:gdLst/>
              <a:ahLst/>
              <a:cxnLst/>
              <a:rect l="l" t="t" r="r" b="b"/>
              <a:pathLst>
                <a:path w="224155" h="504189">
                  <a:moveTo>
                    <a:pt x="224004" y="50396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78341" y="2442875"/>
              <a:ext cx="55880" cy="36830"/>
            </a:xfrm>
            <a:custGeom>
              <a:avLst/>
              <a:gdLst/>
              <a:ahLst/>
              <a:cxnLst/>
              <a:rect l="l" t="t" r="r" b="b"/>
              <a:pathLst>
                <a:path w="55880" h="36830">
                  <a:moveTo>
                    <a:pt x="0" y="36381"/>
                  </a:moveTo>
                  <a:lnTo>
                    <a:pt x="9026" y="27310"/>
                  </a:lnTo>
                  <a:lnTo>
                    <a:pt x="14470" y="18006"/>
                  </a:lnTo>
                  <a:lnTo>
                    <a:pt x="16944" y="8794"/>
                  </a:lnTo>
                  <a:lnTo>
                    <a:pt x="17059" y="0"/>
                  </a:lnTo>
                  <a:lnTo>
                    <a:pt x="23664" y="5807"/>
                  </a:lnTo>
                  <a:lnTo>
                    <a:pt x="32159" y="10144"/>
                  </a:lnTo>
                  <a:lnTo>
                    <a:pt x="42713" y="12337"/>
                  </a:lnTo>
                  <a:lnTo>
                    <a:pt x="55495" y="1171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42101" y="2419058"/>
              <a:ext cx="250190" cy="93980"/>
            </a:xfrm>
            <a:custGeom>
              <a:avLst/>
              <a:gdLst/>
              <a:ahLst/>
              <a:cxnLst/>
              <a:rect l="l" t="t" r="r" b="b"/>
              <a:pathLst>
                <a:path w="250189" h="93980">
                  <a:moveTo>
                    <a:pt x="0" y="93616"/>
                  </a:moveTo>
                  <a:lnTo>
                    <a:pt x="249608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58776" y="2398980"/>
              <a:ext cx="35560" cy="57150"/>
            </a:xfrm>
            <a:custGeom>
              <a:avLst/>
              <a:gdLst/>
              <a:ahLst/>
              <a:cxnLst/>
              <a:rect l="l" t="t" r="r" b="b"/>
              <a:pathLst>
                <a:path w="35560" h="57150">
                  <a:moveTo>
                    <a:pt x="0" y="0"/>
                  </a:moveTo>
                  <a:lnTo>
                    <a:pt x="8518" y="9549"/>
                  </a:lnTo>
                  <a:lnTo>
                    <a:pt x="17482" y="15536"/>
                  </a:lnTo>
                  <a:lnTo>
                    <a:pt x="26531" y="18552"/>
                  </a:lnTo>
                  <a:lnTo>
                    <a:pt x="35303" y="19189"/>
                  </a:lnTo>
                  <a:lnTo>
                    <a:pt x="29113" y="25437"/>
                  </a:lnTo>
                  <a:lnTo>
                    <a:pt x="24279" y="33660"/>
                  </a:lnTo>
                  <a:lnTo>
                    <a:pt x="21463" y="44065"/>
                  </a:lnTo>
                  <a:lnTo>
                    <a:pt x="21326" y="5686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13264" y="2445187"/>
              <a:ext cx="224790" cy="505459"/>
            </a:xfrm>
            <a:custGeom>
              <a:avLst/>
              <a:gdLst/>
              <a:ahLst/>
              <a:cxnLst/>
              <a:rect l="l" t="t" r="r" b="b"/>
              <a:pathLst>
                <a:path w="224789" h="505460">
                  <a:moveTo>
                    <a:pt x="224629" y="50536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095177" y="2442875"/>
              <a:ext cx="55880" cy="36830"/>
            </a:xfrm>
            <a:custGeom>
              <a:avLst/>
              <a:gdLst/>
              <a:ahLst/>
              <a:cxnLst/>
              <a:rect l="l" t="t" r="r" b="b"/>
              <a:pathLst>
                <a:path w="55880" h="36830">
                  <a:moveTo>
                    <a:pt x="0" y="36381"/>
                  </a:moveTo>
                  <a:lnTo>
                    <a:pt x="9026" y="27310"/>
                  </a:lnTo>
                  <a:lnTo>
                    <a:pt x="14470" y="18006"/>
                  </a:lnTo>
                  <a:lnTo>
                    <a:pt x="16944" y="8794"/>
                  </a:lnTo>
                  <a:lnTo>
                    <a:pt x="17059" y="0"/>
                  </a:lnTo>
                  <a:lnTo>
                    <a:pt x="23664" y="5807"/>
                  </a:lnTo>
                  <a:lnTo>
                    <a:pt x="32159" y="10144"/>
                  </a:lnTo>
                  <a:lnTo>
                    <a:pt x="42713" y="12337"/>
                  </a:lnTo>
                  <a:lnTo>
                    <a:pt x="55495" y="1171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71680" y="2445624"/>
              <a:ext cx="0" cy="503555"/>
            </a:xfrm>
            <a:custGeom>
              <a:avLst/>
              <a:gdLst/>
              <a:ahLst/>
              <a:cxnLst/>
              <a:rect l="l" t="t" r="r" b="b"/>
              <a:pathLst>
                <a:path h="503555">
                  <a:moveTo>
                    <a:pt x="1" y="503524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041314" y="244309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42101" y="2396607"/>
              <a:ext cx="552450" cy="138430"/>
            </a:xfrm>
            <a:custGeom>
              <a:avLst/>
              <a:gdLst/>
              <a:ahLst/>
              <a:cxnLst/>
              <a:rect l="l" t="t" r="r" b="b"/>
              <a:pathLst>
                <a:path w="552450" h="138430">
                  <a:moveTo>
                    <a:pt x="0" y="137995"/>
                  </a:moveTo>
                  <a:lnTo>
                    <a:pt x="551842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63502" y="2372919"/>
              <a:ext cx="33020" cy="59055"/>
            </a:xfrm>
            <a:custGeom>
              <a:avLst/>
              <a:gdLst/>
              <a:ahLst/>
              <a:cxnLst/>
              <a:rect l="l" t="t" r="r" b="b"/>
              <a:pathLst>
                <a:path w="33019" h="59055">
                  <a:moveTo>
                    <a:pt x="0" y="0"/>
                  </a:moveTo>
                  <a:lnTo>
                    <a:pt x="7378" y="10455"/>
                  </a:lnTo>
                  <a:lnTo>
                    <a:pt x="15605" y="17421"/>
                  </a:lnTo>
                  <a:lnTo>
                    <a:pt x="24253" y="21445"/>
                  </a:lnTo>
                  <a:lnTo>
                    <a:pt x="32896" y="23074"/>
                  </a:lnTo>
                  <a:lnTo>
                    <a:pt x="26037" y="28580"/>
                  </a:lnTo>
                  <a:lnTo>
                    <a:pt x="20301" y="36201"/>
                  </a:lnTo>
                  <a:lnTo>
                    <a:pt x="16321" y="46219"/>
                  </a:lnTo>
                  <a:lnTo>
                    <a:pt x="14731" y="589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74086" y="2445624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60">
                  <a:moveTo>
                    <a:pt x="0" y="50493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43720" y="244309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108499" y="2445187"/>
              <a:ext cx="224154" cy="504190"/>
            </a:xfrm>
            <a:custGeom>
              <a:avLst/>
              <a:gdLst/>
              <a:ahLst/>
              <a:cxnLst/>
              <a:rect l="l" t="t" r="r" b="b"/>
              <a:pathLst>
                <a:path w="224154" h="504189">
                  <a:moveTo>
                    <a:pt x="0" y="503960"/>
                  </a:moveTo>
                  <a:lnTo>
                    <a:pt x="224004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95095" y="2442875"/>
              <a:ext cx="55880" cy="36830"/>
            </a:xfrm>
            <a:custGeom>
              <a:avLst/>
              <a:gdLst/>
              <a:ahLst/>
              <a:cxnLst/>
              <a:rect l="l" t="t" r="r" b="b"/>
              <a:pathLst>
                <a:path w="55879" h="36830">
                  <a:moveTo>
                    <a:pt x="0" y="11715"/>
                  </a:moveTo>
                  <a:lnTo>
                    <a:pt x="12781" y="12337"/>
                  </a:lnTo>
                  <a:lnTo>
                    <a:pt x="23335" y="10144"/>
                  </a:lnTo>
                  <a:lnTo>
                    <a:pt x="31831" y="5807"/>
                  </a:lnTo>
                  <a:lnTo>
                    <a:pt x="38436" y="0"/>
                  </a:lnTo>
                  <a:lnTo>
                    <a:pt x="38551" y="8794"/>
                  </a:lnTo>
                  <a:lnTo>
                    <a:pt x="41024" y="18006"/>
                  </a:lnTo>
                  <a:lnTo>
                    <a:pt x="46468" y="27310"/>
                  </a:lnTo>
                  <a:lnTo>
                    <a:pt x="55495" y="3638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85134" y="2367643"/>
              <a:ext cx="932815" cy="582930"/>
            </a:xfrm>
            <a:custGeom>
              <a:avLst/>
              <a:gdLst/>
              <a:ahLst/>
              <a:cxnLst/>
              <a:rect l="l" t="t" r="r" b="b"/>
              <a:pathLst>
                <a:path w="932814" h="582930">
                  <a:moveTo>
                    <a:pt x="0" y="582910"/>
                  </a:moveTo>
                  <a:lnTo>
                    <a:pt x="93276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81635" y="2354498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69">
                  <a:moveTo>
                    <a:pt x="0" y="0"/>
                  </a:moveTo>
                  <a:lnTo>
                    <a:pt x="10243" y="7669"/>
                  </a:lnTo>
                  <a:lnTo>
                    <a:pt x="20217" y="11759"/>
                  </a:lnTo>
                  <a:lnTo>
                    <a:pt x="29685" y="12920"/>
                  </a:lnTo>
                  <a:lnTo>
                    <a:pt x="38409" y="11804"/>
                  </a:lnTo>
                  <a:lnTo>
                    <a:pt x="33582" y="19156"/>
                  </a:lnTo>
                  <a:lnTo>
                    <a:pt x="30476" y="28175"/>
                  </a:lnTo>
                  <a:lnTo>
                    <a:pt x="29780" y="38933"/>
                  </a:lnTo>
                  <a:lnTo>
                    <a:pt x="32184" y="5150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311031" y="2367643"/>
              <a:ext cx="932815" cy="582930"/>
            </a:xfrm>
            <a:custGeom>
              <a:avLst/>
              <a:gdLst/>
              <a:ahLst/>
              <a:cxnLst/>
              <a:rect l="l" t="t" r="r" b="b"/>
              <a:pathLst>
                <a:path w="932814" h="582930">
                  <a:moveTo>
                    <a:pt x="932767" y="58291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08885" y="2354498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69">
                  <a:moveTo>
                    <a:pt x="6225" y="51502"/>
                  </a:moveTo>
                  <a:lnTo>
                    <a:pt x="8629" y="38933"/>
                  </a:lnTo>
                  <a:lnTo>
                    <a:pt x="7933" y="28175"/>
                  </a:lnTo>
                  <a:lnTo>
                    <a:pt x="4827" y="19156"/>
                  </a:lnTo>
                  <a:lnTo>
                    <a:pt x="0" y="11804"/>
                  </a:lnTo>
                  <a:lnTo>
                    <a:pt x="8724" y="12920"/>
                  </a:lnTo>
                  <a:lnTo>
                    <a:pt x="18192" y="11759"/>
                  </a:lnTo>
                  <a:lnTo>
                    <a:pt x="28166" y="7669"/>
                  </a:lnTo>
                  <a:lnTo>
                    <a:pt x="38409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32483" y="2289049"/>
              <a:ext cx="575310" cy="48260"/>
            </a:xfrm>
            <a:custGeom>
              <a:avLst/>
              <a:gdLst/>
              <a:ahLst/>
              <a:cxnLst/>
              <a:rect l="l" t="t" r="r" b="b"/>
              <a:pathLst>
                <a:path w="575310" h="48260">
                  <a:moveTo>
                    <a:pt x="0" y="47934"/>
                  </a:moveTo>
                  <a:lnTo>
                    <a:pt x="57503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981294" y="2260765"/>
              <a:ext cx="29209" cy="60960"/>
            </a:xfrm>
            <a:custGeom>
              <a:avLst/>
              <a:gdLst/>
              <a:ahLst/>
              <a:cxnLst/>
              <a:rect l="l" t="t" r="r" b="b"/>
              <a:pathLst>
                <a:path w="29210" h="60960">
                  <a:moveTo>
                    <a:pt x="0" y="0"/>
                  </a:moveTo>
                  <a:lnTo>
                    <a:pt x="5597" y="11507"/>
                  </a:lnTo>
                  <a:lnTo>
                    <a:pt x="12593" y="19708"/>
                  </a:lnTo>
                  <a:lnTo>
                    <a:pt x="20479" y="25073"/>
                  </a:lnTo>
                  <a:lnTo>
                    <a:pt x="28746" y="28073"/>
                  </a:lnTo>
                  <a:lnTo>
                    <a:pt x="21090" y="32401"/>
                  </a:lnTo>
                  <a:lnTo>
                    <a:pt x="14201" y="38998"/>
                  </a:lnTo>
                  <a:lnTo>
                    <a:pt x="8659" y="48244"/>
                  </a:lnTo>
                  <a:lnTo>
                    <a:pt x="5043" y="60519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20894" y="2354130"/>
              <a:ext cx="1240155" cy="620395"/>
            </a:xfrm>
            <a:custGeom>
              <a:avLst/>
              <a:gdLst/>
              <a:ahLst/>
              <a:cxnLst/>
              <a:rect l="l" t="t" r="r" b="b"/>
              <a:pathLst>
                <a:path w="1240154" h="620394">
                  <a:moveTo>
                    <a:pt x="1239543" y="61988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318631" y="2337611"/>
              <a:ext cx="37465" cy="54610"/>
            </a:xfrm>
            <a:custGeom>
              <a:avLst/>
              <a:gdLst/>
              <a:ahLst/>
              <a:cxnLst/>
              <a:rect l="l" t="t" r="r" b="b"/>
              <a:pathLst>
                <a:path w="37464" h="54610">
                  <a:moveTo>
                    <a:pt x="9955" y="54316"/>
                  </a:moveTo>
                  <a:lnTo>
                    <a:pt x="11158" y="41576"/>
                  </a:lnTo>
                  <a:lnTo>
                    <a:pt x="9447" y="30933"/>
                  </a:lnTo>
                  <a:lnTo>
                    <a:pt x="5501" y="22249"/>
                  </a:lnTo>
                  <a:lnTo>
                    <a:pt x="0" y="15387"/>
                  </a:lnTo>
                  <a:lnTo>
                    <a:pt x="8790" y="15672"/>
                  </a:lnTo>
                  <a:lnTo>
                    <a:pt x="18105" y="13620"/>
                  </a:lnTo>
                  <a:lnTo>
                    <a:pt x="27647" y="8604"/>
                  </a:lnTo>
                  <a:lnTo>
                    <a:pt x="37118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Slide Number Placeholder 106">
            <a:extLst>
              <a:ext uri="{FF2B5EF4-FFF2-40B4-BE49-F238E27FC236}">
                <a16:creationId xmlns:a16="http://schemas.microsoft.com/office/drawing/2014/main" id="{E8A8CCF9-DA6C-0C44-8AB3-6D1FF592DE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33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grpSp>
        <p:nvGrpSpPr>
          <p:cNvPr id="121" name="object 3">
            <a:extLst>
              <a:ext uri="{FF2B5EF4-FFF2-40B4-BE49-F238E27FC236}">
                <a16:creationId xmlns:a16="http://schemas.microsoft.com/office/drawing/2014/main" id="{D5BFF70A-66C1-C849-BD8B-3AA16FEEFCDD}"/>
              </a:ext>
            </a:extLst>
          </p:cNvPr>
          <p:cNvGrpSpPr/>
          <p:nvPr/>
        </p:nvGrpSpPr>
        <p:grpSpPr>
          <a:xfrm>
            <a:off x="561588" y="491758"/>
            <a:ext cx="3486924" cy="986155"/>
            <a:chOff x="87743" y="767206"/>
            <a:chExt cx="4483735" cy="986155"/>
          </a:xfrm>
        </p:grpSpPr>
        <p:sp>
          <p:nvSpPr>
            <p:cNvPr id="122" name="object 4">
              <a:extLst>
                <a:ext uri="{FF2B5EF4-FFF2-40B4-BE49-F238E27FC236}">
                  <a16:creationId xmlns:a16="http://schemas.microsoft.com/office/drawing/2014/main" id="{C523227C-5110-DC4C-A958-EEC4AC98927B}"/>
                </a:ext>
              </a:extLst>
            </p:cNvPr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5">
              <a:extLst>
                <a:ext uri="{FF2B5EF4-FFF2-40B4-BE49-F238E27FC236}">
                  <a16:creationId xmlns:a16="http://schemas.microsoft.com/office/drawing/2014/main" id="{1BAE7A14-144F-F34A-B8D0-3DC2D01A846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124" name="object 6">
              <a:extLst>
                <a:ext uri="{FF2B5EF4-FFF2-40B4-BE49-F238E27FC236}">
                  <a16:creationId xmlns:a16="http://schemas.microsoft.com/office/drawing/2014/main" id="{FA799BB0-3526-F34D-982D-1A6F3264B6D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125" name="object 7">
              <a:extLst>
                <a:ext uri="{FF2B5EF4-FFF2-40B4-BE49-F238E27FC236}">
                  <a16:creationId xmlns:a16="http://schemas.microsoft.com/office/drawing/2014/main" id="{403084D9-8921-0C4D-A39A-32CAF48B0B3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126" name="object 8">
              <a:extLst>
                <a:ext uri="{FF2B5EF4-FFF2-40B4-BE49-F238E27FC236}">
                  <a16:creationId xmlns:a16="http://schemas.microsoft.com/office/drawing/2014/main" id="{2C1BBEAD-62C4-924E-9E5A-B64756F4BA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127" name="object 9">
              <a:extLst>
                <a:ext uri="{FF2B5EF4-FFF2-40B4-BE49-F238E27FC236}">
                  <a16:creationId xmlns:a16="http://schemas.microsoft.com/office/drawing/2014/main" id="{D9ACE237-E4EA-5E4F-B60F-6207F0180BFB}"/>
                </a:ext>
              </a:extLst>
            </p:cNvPr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0">
              <a:extLst>
                <a:ext uri="{FF2B5EF4-FFF2-40B4-BE49-F238E27FC236}">
                  <a16:creationId xmlns:a16="http://schemas.microsoft.com/office/drawing/2014/main" id="{31BFC7CE-E08E-8D4B-A7ED-F1BC6FAA93DB}"/>
                </a:ext>
              </a:extLst>
            </p:cNvPr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1">
              <a:extLst>
                <a:ext uri="{FF2B5EF4-FFF2-40B4-BE49-F238E27FC236}">
                  <a16:creationId xmlns:a16="http://schemas.microsoft.com/office/drawing/2014/main" id="{4EFCBCEB-135A-C64F-8035-62155A047509}"/>
                </a:ext>
              </a:extLst>
            </p:cNvPr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">
              <a:extLst>
                <a:ext uri="{FF2B5EF4-FFF2-40B4-BE49-F238E27FC236}">
                  <a16:creationId xmlns:a16="http://schemas.microsoft.com/office/drawing/2014/main" id="{A8DA4D17-AF84-E94C-BEDC-6F7EA3577650}"/>
                </a:ext>
              </a:extLst>
            </p:cNvPr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">
              <a:extLst>
                <a:ext uri="{FF2B5EF4-FFF2-40B4-BE49-F238E27FC236}">
                  <a16:creationId xmlns:a16="http://schemas.microsoft.com/office/drawing/2014/main" id="{C1DBAB9C-8D25-9542-8FB8-68914DCA6CF8}"/>
                </a:ext>
              </a:extLst>
            </p:cNvPr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4">
            <a:extLst>
              <a:ext uri="{FF2B5EF4-FFF2-40B4-BE49-F238E27FC236}">
                <a16:creationId xmlns:a16="http://schemas.microsoft.com/office/drawing/2014/main" id="{6B50F5B2-EFC5-2941-AF29-9F7A47ADE688}"/>
              </a:ext>
            </a:extLst>
          </p:cNvPr>
          <p:cNvSpPr txBox="1"/>
          <p:nvPr/>
        </p:nvSpPr>
        <p:spPr>
          <a:xfrm>
            <a:off x="634751" y="227235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34289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10" dirty="0">
                <a:solidFill>
                  <a:srgbClr val="FFFFFF"/>
                </a:solidFill>
                <a:latin typeface="Calibri"/>
                <a:cs typeface="Calibri"/>
              </a:rPr>
              <a:t>Algorithm</a:t>
            </a:r>
            <a:r>
              <a:rPr lang="en-US" sz="1400" spc="130" dirty="0">
                <a:solidFill>
                  <a:srgbClr val="FFFFFF"/>
                </a:solidFill>
                <a:latin typeface="Calibri"/>
                <a:cs typeface="Calibri"/>
              </a:rPr>
              <a:t> (heuristic) </a:t>
            </a:r>
            <a:r>
              <a:rPr lang="en-US" sz="1400" spc="-3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1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20" dirty="0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lang="en-US" sz="1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10" dirty="0">
                <a:solidFill>
                  <a:srgbClr val="FFFFFF"/>
                </a:solidFill>
                <a:latin typeface="Calibri"/>
                <a:cs typeface="Calibri"/>
              </a:rPr>
              <a:t>Semantics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868" y="1430740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5805" y="1703222"/>
            <a:ext cx="527050" cy="86360"/>
          </a:xfrm>
          <a:custGeom>
            <a:avLst/>
            <a:gdLst/>
            <a:ahLst/>
            <a:cxnLst/>
            <a:rect l="l" t="t" r="r" b="b"/>
            <a:pathLst>
              <a:path w="527050" h="86360">
                <a:moveTo>
                  <a:pt x="142328" y="0"/>
                </a:moveTo>
                <a:lnTo>
                  <a:pt x="0" y="0"/>
                </a:lnTo>
                <a:lnTo>
                  <a:pt x="0" y="86042"/>
                </a:lnTo>
                <a:lnTo>
                  <a:pt x="142328" y="86042"/>
                </a:lnTo>
                <a:lnTo>
                  <a:pt x="142328" y="0"/>
                </a:lnTo>
                <a:close/>
              </a:path>
              <a:path w="527050" h="86360">
                <a:moveTo>
                  <a:pt x="293700" y="0"/>
                </a:moveTo>
                <a:lnTo>
                  <a:pt x="144856" y="0"/>
                </a:lnTo>
                <a:lnTo>
                  <a:pt x="144856" y="86042"/>
                </a:lnTo>
                <a:lnTo>
                  <a:pt x="293700" y="86042"/>
                </a:lnTo>
                <a:lnTo>
                  <a:pt x="293700" y="0"/>
                </a:lnTo>
                <a:close/>
              </a:path>
              <a:path w="527050" h="86360">
                <a:moveTo>
                  <a:pt x="527050" y="0"/>
                </a:moveTo>
                <a:lnTo>
                  <a:pt x="296227" y="0"/>
                </a:lnTo>
                <a:lnTo>
                  <a:pt x="296227" y="86042"/>
                </a:lnTo>
                <a:lnTo>
                  <a:pt x="527050" y="86042"/>
                </a:lnTo>
                <a:lnTo>
                  <a:pt x="52705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74542" y="1526089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082224" y="1386455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94778" y="1481804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835823" y="1386455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49209" y="1658950"/>
            <a:ext cx="595630" cy="174625"/>
          </a:xfrm>
          <a:custGeom>
            <a:avLst/>
            <a:gdLst/>
            <a:ahLst/>
            <a:cxnLst/>
            <a:rect l="l" t="t" r="r" b="b"/>
            <a:pathLst>
              <a:path w="595630" h="174625">
                <a:moveTo>
                  <a:pt x="142341" y="88557"/>
                </a:moveTo>
                <a:lnTo>
                  <a:pt x="0" y="88557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57"/>
                </a:lnTo>
                <a:close/>
              </a:path>
              <a:path w="595630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595630" h="174625">
                <a:moveTo>
                  <a:pt x="306412" y="88557"/>
                </a:moveTo>
                <a:lnTo>
                  <a:pt x="144868" y="88557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57"/>
                </a:lnTo>
                <a:close/>
              </a:path>
              <a:path w="595630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595630" h="174625">
                <a:moveTo>
                  <a:pt x="595363" y="88557"/>
                </a:moveTo>
                <a:lnTo>
                  <a:pt x="308940" y="88557"/>
                </a:lnTo>
                <a:lnTo>
                  <a:pt x="308940" y="174599"/>
                </a:lnTo>
                <a:lnTo>
                  <a:pt x="595363" y="174599"/>
                </a:lnTo>
                <a:lnTo>
                  <a:pt x="595363" y="88557"/>
                </a:lnTo>
                <a:close/>
              </a:path>
              <a:path w="595630" h="174625">
                <a:moveTo>
                  <a:pt x="595363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595363" y="86029"/>
                </a:lnTo>
                <a:lnTo>
                  <a:pt x="595363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647951" y="1481804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95911" y="1475024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90051" y="1658950"/>
            <a:ext cx="567690" cy="86360"/>
          </a:xfrm>
          <a:custGeom>
            <a:avLst/>
            <a:gdLst/>
            <a:ahLst/>
            <a:cxnLst/>
            <a:rect l="l" t="t" r="r" b="b"/>
            <a:pathLst>
              <a:path w="567689" h="86360">
                <a:moveTo>
                  <a:pt x="112280" y="0"/>
                </a:moveTo>
                <a:lnTo>
                  <a:pt x="0" y="0"/>
                </a:lnTo>
                <a:lnTo>
                  <a:pt x="0" y="86029"/>
                </a:lnTo>
                <a:lnTo>
                  <a:pt x="112280" y="86029"/>
                </a:lnTo>
                <a:lnTo>
                  <a:pt x="112280" y="0"/>
                </a:lnTo>
                <a:close/>
              </a:path>
              <a:path w="567689" h="86360">
                <a:moveTo>
                  <a:pt x="350050" y="0"/>
                </a:moveTo>
                <a:lnTo>
                  <a:pt x="114808" y="0"/>
                </a:lnTo>
                <a:lnTo>
                  <a:pt x="114808" y="86029"/>
                </a:lnTo>
                <a:lnTo>
                  <a:pt x="350050" y="86029"/>
                </a:lnTo>
                <a:lnTo>
                  <a:pt x="350050" y="0"/>
                </a:lnTo>
                <a:close/>
              </a:path>
              <a:path w="567689" h="86360">
                <a:moveTo>
                  <a:pt x="567436" y="0"/>
                </a:moveTo>
                <a:lnTo>
                  <a:pt x="352590" y="0"/>
                </a:lnTo>
                <a:lnTo>
                  <a:pt x="352590" y="86029"/>
                </a:lnTo>
                <a:lnTo>
                  <a:pt x="567436" y="86029"/>
                </a:lnTo>
                <a:lnTo>
                  <a:pt x="567436" y="0"/>
                </a:lnTo>
                <a:close/>
              </a:path>
            </a:pathLst>
          </a:custGeom>
          <a:solidFill>
            <a:srgbClr val="FBB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388787" y="1570374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BB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3212338" y="1430740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86912" y="1614665"/>
            <a:ext cx="473075" cy="174625"/>
          </a:xfrm>
          <a:custGeom>
            <a:avLst/>
            <a:gdLst/>
            <a:ahLst/>
            <a:cxnLst/>
            <a:rect l="l" t="t" r="r" b="b"/>
            <a:pathLst>
              <a:path w="473075" h="174625">
                <a:moveTo>
                  <a:pt x="142341" y="88557"/>
                </a:moveTo>
                <a:lnTo>
                  <a:pt x="0" y="88557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57"/>
                </a:lnTo>
                <a:close/>
              </a:path>
              <a:path w="473075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473075" h="174625">
                <a:moveTo>
                  <a:pt x="306412" y="88557"/>
                </a:moveTo>
                <a:lnTo>
                  <a:pt x="144868" y="88557"/>
                </a:lnTo>
                <a:lnTo>
                  <a:pt x="144868" y="174599"/>
                </a:lnTo>
                <a:lnTo>
                  <a:pt x="306412" y="174599"/>
                </a:lnTo>
                <a:lnTo>
                  <a:pt x="306412" y="88557"/>
                </a:lnTo>
                <a:close/>
              </a:path>
              <a:path w="473075" h="174625">
                <a:moveTo>
                  <a:pt x="306412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6412" y="86029"/>
                </a:lnTo>
                <a:lnTo>
                  <a:pt x="306412" y="0"/>
                </a:lnTo>
                <a:close/>
              </a:path>
              <a:path w="473075" h="174625">
                <a:moveTo>
                  <a:pt x="472986" y="88557"/>
                </a:moveTo>
                <a:lnTo>
                  <a:pt x="308940" y="88557"/>
                </a:lnTo>
                <a:lnTo>
                  <a:pt x="308940" y="174599"/>
                </a:lnTo>
                <a:lnTo>
                  <a:pt x="472986" y="174599"/>
                </a:lnTo>
                <a:lnTo>
                  <a:pt x="472986" y="88557"/>
                </a:lnTo>
                <a:close/>
              </a:path>
              <a:path w="473075" h="174625">
                <a:moveTo>
                  <a:pt x="472986" y="0"/>
                </a:moveTo>
                <a:lnTo>
                  <a:pt x="308940" y="0"/>
                </a:lnTo>
                <a:lnTo>
                  <a:pt x="308940" y="86029"/>
                </a:lnTo>
                <a:lnTo>
                  <a:pt x="472986" y="86029"/>
                </a:lnTo>
                <a:lnTo>
                  <a:pt x="472986" y="0"/>
                </a:lnTo>
                <a:close/>
              </a:path>
            </a:pathLst>
          </a:custGeom>
          <a:solidFill>
            <a:srgbClr val="9A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085655" y="1526089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AC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4020064" y="1430740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30675" y="1614665"/>
            <a:ext cx="501650" cy="174625"/>
          </a:xfrm>
          <a:custGeom>
            <a:avLst/>
            <a:gdLst/>
            <a:ahLst/>
            <a:cxnLst/>
            <a:rect l="l" t="t" r="r" b="b"/>
            <a:pathLst>
              <a:path w="501650" h="174625">
                <a:moveTo>
                  <a:pt x="142341" y="88557"/>
                </a:moveTo>
                <a:lnTo>
                  <a:pt x="0" y="88557"/>
                </a:lnTo>
                <a:lnTo>
                  <a:pt x="0" y="174599"/>
                </a:lnTo>
                <a:lnTo>
                  <a:pt x="142341" y="174599"/>
                </a:lnTo>
                <a:lnTo>
                  <a:pt x="142341" y="88557"/>
                </a:lnTo>
                <a:close/>
              </a:path>
              <a:path w="501650" h="174625">
                <a:moveTo>
                  <a:pt x="142341" y="0"/>
                </a:moveTo>
                <a:lnTo>
                  <a:pt x="0" y="0"/>
                </a:lnTo>
                <a:lnTo>
                  <a:pt x="0" y="86029"/>
                </a:lnTo>
                <a:lnTo>
                  <a:pt x="142341" y="86029"/>
                </a:lnTo>
                <a:lnTo>
                  <a:pt x="142341" y="0"/>
                </a:lnTo>
                <a:close/>
              </a:path>
              <a:path w="501650" h="174625">
                <a:moveTo>
                  <a:pt x="308914" y="88557"/>
                </a:moveTo>
                <a:lnTo>
                  <a:pt x="144868" y="88557"/>
                </a:lnTo>
                <a:lnTo>
                  <a:pt x="144868" y="174599"/>
                </a:lnTo>
                <a:lnTo>
                  <a:pt x="308914" y="174599"/>
                </a:lnTo>
                <a:lnTo>
                  <a:pt x="308914" y="88557"/>
                </a:lnTo>
                <a:close/>
              </a:path>
              <a:path w="501650" h="174625">
                <a:moveTo>
                  <a:pt x="308914" y="0"/>
                </a:moveTo>
                <a:lnTo>
                  <a:pt x="144868" y="0"/>
                </a:lnTo>
                <a:lnTo>
                  <a:pt x="144868" y="86029"/>
                </a:lnTo>
                <a:lnTo>
                  <a:pt x="308914" y="86029"/>
                </a:lnTo>
                <a:lnTo>
                  <a:pt x="308914" y="0"/>
                </a:lnTo>
                <a:close/>
              </a:path>
              <a:path w="501650" h="174625">
                <a:moveTo>
                  <a:pt x="501281" y="88557"/>
                </a:moveTo>
                <a:lnTo>
                  <a:pt x="311442" y="88557"/>
                </a:lnTo>
                <a:lnTo>
                  <a:pt x="311442" y="174599"/>
                </a:lnTo>
                <a:lnTo>
                  <a:pt x="501281" y="174599"/>
                </a:lnTo>
                <a:lnTo>
                  <a:pt x="501281" y="88557"/>
                </a:lnTo>
                <a:close/>
              </a:path>
              <a:path w="501650" h="174625">
                <a:moveTo>
                  <a:pt x="501281" y="0"/>
                </a:moveTo>
                <a:lnTo>
                  <a:pt x="311442" y="0"/>
                </a:lnTo>
                <a:lnTo>
                  <a:pt x="311442" y="86029"/>
                </a:lnTo>
                <a:lnTo>
                  <a:pt x="501281" y="86029"/>
                </a:lnTo>
                <a:lnTo>
                  <a:pt x="501281" y="0"/>
                </a:lnTo>
                <a:close/>
              </a:path>
            </a:pathLst>
          </a:custGeom>
          <a:solidFill>
            <a:srgbClr val="E5E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3829418" y="1526089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87743" y="1979218"/>
            <a:ext cx="4432935" cy="153670"/>
          </a:xfrm>
          <a:custGeom>
            <a:avLst/>
            <a:gdLst/>
            <a:ahLst/>
            <a:cxnLst/>
            <a:rect l="l" t="t" r="r" b="b"/>
            <a:pathLst>
              <a:path w="4432935" h="153669">
                <a:moveTo>
                  <a:pt x="438176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53380"/>
                </a:lnTo>
                <a:lnTo>
                  <a:pt x="4432566" y="153380"/>
                </a:lnTo>
                <a:lnTo>
                  <a:pt x="4432566" y="50800"/>
                </a:lnTo>
                <a:lnTo>
                  <a:pt x="4428558" y="31075"/>
                </a:lnTo>
                <a:lnTo>
                  <a:pt x="4417643" y="14922"/>
                </a:lnTo>
                <a:lnTo>
                  <a:pt x="4401490" y="4008"/>
                </a:lnTo>
                <a:lnTo>
                  <a:pt x="4381765" y="0"/>
                </a:lnTo>
                <a:close/>
              </a:path>
            </a:pathLst>
          </a:custGeom>
          <a:solidFill>
            <a:srgbClr val="00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5844" y="1973693"/>
            <a:ext cx="27787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Greedily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choosing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smallest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tuples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7743" y="2023440"/>
            <a:ext cx="4483735" cy="1192530"/>
            <a:chOff x="87743" y="2023440"/>
            <a:chExt cx="4483735" cy="119253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44" y="2023453"/>
              <a:ext cx="4483315" cy="1471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3113824"/>
              <a:ext cx="101600" cy="1016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3101124"/>
              <a:ext cx="4381715" cy="1143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310" y="2074240"/>
              <a:ext cx="50749" cy="103958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7743" y="2164215"/>
              <a:ext cx="4432935" cy="1000760"/>
            </a:xfrm>
            <a:custGeom>
              <a:avLst/>
              <a:gdLst/>
              <a:ahLst/>
              <a:cxnLst/>
              <a:rect l="l" t="t" r="r" b="b"/>
              <a:pathLst>
                <a:path w="4432935" h="1000760">
                  <a:moveTo>
                    <a:pt x="4432566" y="0"/>
                  </a:moveTo>
                  <a:lnTo>
                    <a:pt x="0" y="0"/>
                  </a:lnTo>
                  <a:lnTo>
                    <a:pt x="0" y="949608"/>
                  </a:lnTo>
                  <a:lnTo>
                    <a:pt x="4008" y="969333"/>
                  </a:lnTo>
                  <a:lnTo>
                    <a:pt x="14922" y="985486"/>
                  </a:lnTo>
                  <a:lnTo>
                    <a:pt x="31075" y="996400"/>
                  </a:lnTo>
                  <a:lnTo>
                    <a:pt x="50800" y="1000408"/>
                  </a:lnTo>
                  <a:lnTo>
                    <a:pt x="4381765" y="1000408"/>
                  </a:lnTo>
                  <a:lnTo>
                    <a:pt x="4401490" y="996400"/>
                  </a:lnTo>
                  <a:lnTo>
                    <a:pt x="4417643" y="985486"/>
                  </a:lnTo>
                  <a:lnTo>
                    <a:pt x="4428558" y="969333"/>
                  </a:lnTo>
                  <a:lnTo>
                    <a:pt x="4432566" y="949608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20310" y="2061540"/>
              <a:ext cx="0" cy="1071880"/>
            </a:xfrm>
            <a:custGeom>
              <a:avLst/>
              <a:gdLst/>
              <a:ahLst/>
              <a:cxnLst/>
              <a:rect l="l" t="t" r="r" b="b"/>
              <a:pathLst>
                <a:path h="1071880">
                  <a:moveTo>
                    <a:pt x="0" y="10713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20310" y="2048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20310" y="2036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20310" y="2023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687118" y="2489770"/>
            <a:ext cx="349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00" spc="90" dirty="0">
                <a:latin typeface="Arial"/>
                <a:cs typeface="Arial"/>
              </a:rPr>
              <a:t>∆(</a:t>
            </a:r>
            <a:r>
              <a:rPr sz="800" spc="90" dirty="0">
                <a:latin typeface="PMingLiU"/>
                <a:cs typeface="PMingLiU"/>
              </a:rPr>
              <a:t>a</a:t>
            </a:r>
            <a:r>
              <a:rPr sz="900" spc="135" baseline="-9259" dirty="0">
                <a:latin typeface="Arial"/>
                <a:cs typeface="Arial"/>
              </a:rPr>
              <a:t>2</a:t>
            </a:r>
            <a:r>
              <a:rPr sz="800" spc="9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91918" y="2489770"/>
            <a:ext cx="3498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00" spc="90" dirty="0">
                <a:latin typeface="Arial"/>
                <a:cs typeface="Arial"/>
              </a:rPr>
              <a:t>∆(</a:t>
            </a:r>
            <a:r>
              <a:rPr sz="800" spc="90" dirty="0">
                <a:latin typeface="PMingLiU"/>
                <a:cs typeface="PMingLiU"/>
              </a:rPr>
              <a:t>a</a:t>
            </a:r>
            <a:r>
              <a:rPr sz="900" spc="135" baseline="-9259" dirty="0">
                <a:latin typeface="Arial"/>
                <a:cs typeface="Arial"/>
              </a:rPr>
              <a:t>3</a:t>
            </a:r>
            <a:r>
              <a:rPr sz="800" spc="9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114831" y="2347074"/>
            <a:ext cx="2099310" cy="5080"/>
            <a:chOff x="1114831" y="2347074"/>
            <a:chExt cx="2099310" cy="5080"/>
          </a:xfrm>
        </p:grpSpPr>
        <p:sp>
          <p:nvSpPr>
            <p:cNvPr id="47" name="object 47"/>
            <p:cNvSpPr/>
            <p:nvPr/>
          </p:nvSpPr>
          <p:spPr>
            <a:xfrm>
              <a:off x="1117371" y="2349614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0" y="0"/>
                  </a:moveTo>
                  <a:lnTo>
                    <a:pt x="27979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31756" y="2349614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5">
                  <a:moveTo>
                    <a:pt x="0" y="0"/>
                  </a:moveTo>
                  <a:lnTo>
                    <a:pt x="279793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79919" y="2262973"/>
            <a:ext cx="6527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00" spc="50" dirty="0">
                <a:latin typeface="Arial"/>
                <a:cs typeface="Arial"/>
              </a:rPr>
              <a:t>∆(</a:t>
            </a:r>
            <a:r>
              <a:rPr sz="800" spc="50" dirty="0">
                <a:latin typeface="PMingLiU"/>
                <a:cs typeface="PMingLiU"/>
              </a:rPr>
              <a:t>w</a:t>
            </a:r>
            <a:r>
              <a:rPr sz="900" spc="75" baseline="-9259" dirty="0">
                <a:latin typeface="Arial"/>
                <a:cs typeface="Arial"/>
              </a:rPr>
              <a:t>1</a:t>
            </a:r>
            <a:r>
              <a:rPr sz="800" spc="50" dirty="0">
                <a:latin typeface="Arial"/>
                <a:cs typeface="Arial"/>
              </a:rPr>
              <a:t>)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trike="sngStrike" spc="80" dirty="0">
                <a:latin typeface="Arial"/>
                <a:cs typeface="Arial"/>
              </a:rPr>
              <a:t>∆(</a:t>
            </a:r>
            <a:r>
              <a:rPr sz="800" strike="sngStrike" spc="80" dirty="0">
                <a:latin typeface="PMingLiU"/>
                <a:cs typeface="PMingLiU"/>
              </a:rPr>
              <a:t>p</a:t>
            </a:r>
            <a:r>
              <a:rPr sz="900" strike="noStrike" spc="120" baseline="-9259" dirty="0">
                <a:latin typeface="Arial"/>
                <a:cs typeface="Arial"/>
              </a:rPr>
              <a:t>1</a:t>
            </a:r>
            <a:r>
              <a:rPr sz="800" strike="noStrike" spc="8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96704" y="2262973"/>
            <a:ext cx="6527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00" strike="sngStrike" spc="80" dirty="0">
                <a:latin typeface="Arial"/>
                <a:cs typeface="Arial"/>
              </a:rPr>
              <a:t>∆(</a:t>
            </a:r>
            <a:r>
              <a:rPr sz="800" strike="sngStrike" spc="80" dirty="0">
                <a:latin typeface="PMingLiU"/>
                <a:cs typeface="PMingLiU"/>
              </a:rPr>
              <a:t>p</a:t>
            </a:r>
            <a:r>
              <a:rPr sz="900" strike="noStrike" spc="120" baseline="-9259" dirty="0">
                <a:latin typeface="Arial"/>
                <a:cs typeface="Arial"/>
              </a:rPr>
              <a:t>2</a:t>
            </a:r>
            <a:r>
              <a:rPr sz="800" strike="noStrike" spc="80" dirty="0">
                <a:latin typeface="Arial"/>
                <a:cs typeface="Arial"/>
              </a:rPr>
              <a:t>)</a:t>
            </a:r>
            <a:r>
              <a:rPr sz="800" strike="noStrike" spc="-35" dirty="0">
                <a:latin typeface="Arial"/>
                <a:cs typeface="Arial"/>
              </a:rPr>
              <a:t> </a:t>
            </a:r>
            <a:r>
              <a:rPr sz="800" strike="noStrike" spc="50" dirty="0">
                <a:latin typeface="Arial"/>
                <a:cs typeface="Arial"/>
              </a:rPr>
              <a:t>∆(</a:t>
            </a:r>
            <a:r>
              <a:rPr sz="800" strike="noStrike" spc="50" dirty="0">
                <a:latin typeface="PMingLiU"/>
                <a:cs typeface="PMingLiU"/>
              </a:rPr>
              <a:t>w</a:t>
            </a:r>
            <a:r>
              <a:rPr sz="900" strike="noStrike" spc="75" baseline="-9259" dirty="0">
                <a:latin typeface="Arial"/>
                <a:cs typeface="Arial"/>
              </a:rPr>
              <a:t>2</a:t>
            </a:r>
            <a:r>
              <a:rPr sz="800" strike="noStrike" spc="5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38235" y="2187370"/>
            <a:ext cx="252729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trike="sngStrike" spc="135" dirty="0">
                <a:latin typeface="Arial"/>
                <a:cs typeface="Arial"/>
              </a:rPr>
              <a:t>∆(</a:t>
            </a:r>
            <a:r>
              <a:rPr sz="800" strike="sngStrike" spc="85" dirty="0">
                <a:latin typeface="PMingLiU"/>
                <a:cs typeface="PMingLiU"/>
              </a:rPr>
              <a:t>c</a:t>
            </a:r>
            <a:r>
              <a:rPr sz="800" strike="sngStrike" spc="6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9660" y="2716566"/>
            <a:ext cx="3015615" cy="372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57810" algn="ctr">
              <a:lnSpc>
                <a:spcPct val="100000"/>
              </a:lnSpc>
              <a:spcBef>
                <a:spcPts val="95"/>
              </a:spcBef>
            </a:pPr>
            <a:r>
              <a:rPr sz="800" spc="80" dirty="0">
                <a:latin typeface="Arial"/>
                <a:cs typeface="Arial"/>
              </a:rPr>
              <a:t>∆(</a:t>
            </a:r>
            <a:r>
              <a:rPr sz="800" spc="80" dirty="0">
                <a:latin typeface="PMingLiU"/>
                <a:cs typeface="PMingLiU"/>
              </a:rPr>
              <a:t>g</a:t>
            </a:r>
            <a:r>
              <a:rPr sz="900" spc="120" baseline="-9259" dirty="0">
                <a:latin typeface="Arial"/>
                <a:cs typeface="Arial"/>
              </a:rPr>
              <a:t>2</a:t>
            </a:r>
            <a:r>
              <a:rPr sz="800" spc="8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800" spc="-120" dirty="0">
                <a:solidFill>
                  <a:srgbClr val="FF0000"/>
                </a:solidFill>
                <a:latin typeface="PMingLiU"/>
                <a:cs typeface="PMingLiU"/>
              </a:rPr>
              <a:t>w</a:t>
            </a:r>
            <a:r>
              <a:rPr sz="900" b="1" spc="60" baseline="-13888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800" i="1" spc="5" dirty="0">
                <a:solidFill>
                  <a:srgbClr val="FF0000"/>
                </a:solidFill>
                <a:latin typeface="Verdana Pro Cond"/>
                <a:cs typeface="Verdana Pro Cond"/>
              </a:rPr>
              <a:t>,</a:t>
            </a:r>
            <a:r>
              <a:rPr sz="800" i="1" spc="-100" dirty="0">
                <a:solidFill>
                  <a:srgbClr val="FF0000"/>
                </a:solidFill>
                <a:latin typeface="Verdana Pro Cond"/>
                <a:cs typeface="Verdana Pro Cond"/>
              </a:rPr>
              <a:t> </a:t>
            </a:r>
            <a:r>
              <a:rPr sz="800" spc="-2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8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45" dirty="0">
                <a:latin typeface="PMingLiU"/>
                <a:cs typeface="PMingLiU"/>
              </a:rPr>
              <a:t>p</a:t>
            </a:r>
            <a:r>
              <a:rPr sz="900" spc="44" baseline="-9259" dirty="0">
                <a:latin typeface="Arial"/>
                <a:cs typeface="Arial"/>
              </a:rPr>
              <a:t>1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spc="-2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85" dirty="0">
                <a:solidFill>
                  <a:srgbClr val="FF0000"/>
                </a:solidFill>
                <a:latin typeface="PMingLiU"/>
                <a:cs typeface="PMingLiU"/>
              </a:rPr>
              <a:t>a</a:t>
            </a:r>
            <a:r>
              <a:rPr sz="900" b="1" spc="60" baseline="-1388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800" i="1" spc="5" dirty="0">
                <a:solidFill>
                  <a:srgbClr val="FF0000"/>
                </a:solidFill>
                <a:latin typeface="Verdana Pro Cond"/>
                <a:cs typeface="Verdana Pro Cond"/>
              </a:rPr>
              <a:t>,</a:t>
            </a:r>
            <a:r>
              <a:rPr sz="800" i="1" spc="-100" dirty="0">
                <a:solidFill>
                  <a:srgbClr val="FF0000"/>
                </a:solidFill>
                <a:latin typeface="Verdana Pro Cond"/>
                <a:cs typeface="Verdana Pro Cond"/>
              </a:rPr>
              <a:t> </a:t>
            </a:r>
            <a:r>
              <a:rPr sz="800" i="1" spc="15" dirty="0">
                <a:solidFill>
                  <a:srgbClr val="FF0000"/>
                </a:solidFill>
                <a:latin typeface="Meiryo"/>
                <a:cs typeface="Meiryo"/>
              </a:rPr>
              <a:t>−</a:t>
            </a:r>
            <a:r>
              <a:rPr sz="800" spc="-2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65" dirty="0">
                <a:latin typeface="PMingLiU"/>
                <a:cs typeface="PMingLiU"/>
              </a:rPr>
              <a:t>ag</a:t>
            </a:r>
            <a:r>
              <a:rPr sz="900" b="1" spc="60" baseline="-23148" dirty="0">
                <a:latin typeface="Arial"/>
                <a:cs typeface="Arial"/>
              </a:rPr>
              <a:t>2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i="1" spc="-220" dirty="0">
                <a:latin typeface="Meiryo"/>
                <a:cs typeface="Meiryo"/>
              </a:rPr>
              <a:t>∅</a:t>
            </a:r>
            <a:r>
              <a:rPr sz="800" i="1" spc="-30" dirty="0">
                <a:latin typeface="Meiryo"/>
                <a:cs typeface="Meiryo"/>
              </a:rPr>
              <a:t> </a:t>
            </a:r>
            <a:r>
              <a:rPr sz="800" spc="45" dirty="0">
                <a:solidFill>
                  <a:srgbClr val="FF0000"/>
                </a:solidFill>
                <a:latin typeface="PMingLiU"/>
                <a:cs typeface="PMingLiU"/>
              </a:rPr>
              <a:t>g</a:t>
            </a:r>
            <a:r>
              <a:rPr sz="900" spc="44" baseline="-9259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800" i="1" spc="5" dirty="0">
                <a:solidFill>
                  <a:srgbClr val="FF0000"/>
                </a:solidFill>
                <a:latin typeface="Verdana Pro Cond"/>
                <a:cs typeface="Verdana Pro Cond"/>
              </a:rPr>
              <a:t>,</a:t>
            </a:r>
            <a:r>
              <a:rPr sz="800" i="1" spc="-100" dirty="0">
                <a:solidFill>
                  <a:srgbClr val="FF0000"/>
                </a:solidFill>
                <a:latin typeface="Verdana Pro Cond"/>
                <a:cs typeface="Verdana Pro Cond"/>
              </a:rPr>
              <a:t> </a:t>
            </a:r>
            <a:r>
              <a:rPr sz="800" i="1" spc="15" dirty="0">
                <a:solidFill>
                  <a:srgbClr val="FF0000"/>
                </a:solidFill>
                <a:latin typeface="Meiryo"/>
                <a:cs typeface="Meiryo"/>
              </a:rPr>
              <a:t>−</a:t>
            </a:r>
            <a:r>
              <a:rPr sz="800" spc="-2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8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65" dirty="0">
                <a:latin typeface="PMingLiU"/>
                <a:cs typeface="PMingLiU"/>
              </a:rPr>
              <a:t>ag</a:t>
            </a:r>
            <a:r>
              <a:rPr sz="900" b="1" spc="60" baseline="-23148" dirty="0">
                <a:latin typeface="Arial"/>
                <a:cs typeface="Arial"/>
              </a:rPr>
              <a:t>3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i="1" spc="-220" dirty="0">
                <a:latin typeface="Meiryo"/>
                <a:cs typeface="Meiryo"/>
              </a:rPr>
              <a:t>∅</a:t>
            </a:r>
            <a:r>
              <a:rPr sz="800" i="1" spc="-35" dirty="0">
                <a:latin typeface="Meiryo"/>
                <a:cs typeface="Meiryo"/>
              </a:rPr>
              <a:t> </a:t>
            </a:r>
            <a:r>
              <a:rPr sz="800" spc="85" dirty="0">
                <a:solidFill>
                  <a:srgbClr val="FF0000"/>
                </a:solidFill>
                <a:latin typeface="PMingLiU"/>
                <a:cs typeface="PMingLiU"/>
              </a:rPr>
              <a:t>a</a:t>
            </a:r>
            <a:r>
              <a:rPr sz="900" b="1" spc="60" baseline="-13888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00" i="1" spc="5" dirty="0">
                <a:solidFill>
                  <a:srgbClr val="FF0000"/>
                </a:solidFill>
                <a:latin typeface="Verdana Pro Cond"/>
                <a:cs typeface="Verdana Pro Cond"/>
              </a:rPr>
              <a:t>,</a:t>
            </a:r>
            <a:r>
              <a:rPr sz="800" i="1" spc="-100" dirty="0">
                <a:solidFill>
                  <a:srgbClr val="FF0000"/>
                </a:solidFill>
                <a:latin typeface="Verdana Pro Cond"/>
                <a:cs typeface="Verdana Pro Cond"/>
              </a:rPr>
              <a:t> </a:t>
            </a:r>
            <a:r>
              <a:rPr sz="800" i="1" spc="15" dirty="0">
                <a:solidFill>
                  <a:srgbClr val="FF0000"/>
                </a:solidFill>
                <a:latin typeface="Meiryo"/>
                <a:cs typeface="Meiryo"/>
              </a:rPr>
              <a:t>−</a:t>
            </a:r>
            <a:r>
              <a:rPr sz="800" spc="-2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45" dirty="0">
                <a:latin typeface="PMingLiU"/>
                <a:cs typeface="PMingLiU"/>
              </a:rPr>
              <a:t>p</a:t>
            </a:r>
            <a:r>
              <a:rPr sz="900" spc="44" baseline="-9259" dirty="0">
                <a:latin typeface="Arial"/>
                <a:cs typeface="Arial"/>
              </a:rPr>
              <a:t>2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spc="-2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-120" dirty="0">
                <a:solidFill>
                  <a:srgbClr val="FF0000"/>
                </a:solidFill>
                <a:latin typeface="PMingLiU"/>
                <a:cs typeface="PMingLiU"/>
              </a:rPr>
              <a:t>w</a:t>
            </a:r>
            <a:r>
              <a:rPr sz="900" b="1" spc="60" baseline="-1388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800" i="1" spc="5" dirty="0">
                <a:solidFill>
                  <a:srgbClr val="FF0000"/>
                </a:solidFill>
                <a:latin typeface="Verdana Pro Cond"/>
                <a:cs typeface="Verdana Pro Cond"/>
              </a:rPr>
              <a:t>,</a:t>
            </a:r>
            <a:r>
              <a:rPr sz="800" i="1" spc="-100" dirty="0">
                <a:solidFill>
                  <a:srgbClr val="FF0000"/>
                </a:solidFill>
                <a:latin typeface="Verdana Pro Cond"/>
                <a:cs typeface="Verdana Pro Cond"/>
              </a:rPr>
              <a:t> </a:t>
            </a:r>
            <a:r>
              <a:rPr sz="800" spc="-2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8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85" dirty="0">
                <a:latin typeface="PMingLiU"/>
                <a:cs typeface="PMingLiU"/>
              </a:rPr>
              <a:t>c</a:t>
            </a:r>
            <a:r>
              <a:rPr sz="800" i="1" spc="5" dirty="0">
                <a:latin typeface="Verdana Pro Cond"/>
                <a:cs typeface="Verdana Pro Cond"/>
              </a:rPr>
              <a:t>,</a:t>
            </a:r>
            <a:r>
              <a:rPr sz="800" i="1" spc="-100" dirty="0">
                <a:latin typeface="Verdana Pro Cond"/>
                <a:cs typeface="Verdana Pro Cond"/>
              </a:rPr>
              <a:t> </a:t>
            </a:r>
            <a:r>
              <a:rPr sz="800" spc="-25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21950" y="2258235"/>
            <a:ext cx="2641600" cy="718820"/>
            <a:chOff x="921950" y="2258235"/>
            <a:chExt cx="2641600" cy="718820"/>
          </a:xfrm>
        </p:grpSpPr>
        <p:sp>
          <p:nvSpPr>
            <p:cNvPr id="54" name="object 54"/>
            <p:cNvSpPr/>
            <p:nvPr/>
          </p:nvSpPr>
          <p:spPr>
            <a:xfrm>
              <a:off x="2164466" y="2899231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h="50164">
                  <a:moveTo>
                    <a:pt x="1" y="4991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34100" y="2896700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26317"/>
                  </a:moveTo>
                  <a:lnTo>
                    <a:pt x="11932" y="21694"/>
                  </a:lnTo>
                  <a:lnTo>
                    <a:pt x="20686" y="15403"/>
                  </a:lnTo>
                  <a:lnTo>
                    <a:pt x="26688" y="7989"/>
                  </a:lnTo>
                  <a:lnTo>
                    <a:pt x="30365" y="0"/>
                  </a:lnTo>
                  <a:lnTo>
                    <a:pt x="34042" y="7989"/>
                  </a:lnTo>
                  <a:lnTo>
                    <a:pt x="40044" y="15403"/>
                  </a:lnTo>
                  <a:lnTo>
                    <a:pt x="48798" y="21694"/>
                  </a:lnTo>
                  <a:lnTo>
                    <a:pt x="60731" y="26316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84757" y="2670402"/>
              <a:ext cx="61594" cy="46355"/>
            </a:xfrm>
            <a:custGeom>
              <a:avLst/>
              <a:gdLst/>
              <a:ahLst/>
              <a:cxnLst/>
              <a:rect l="l" t="t" r="r" b="b"/>
              <a:pathLst>
                <a:path w="61594" h="46355">
                  <a:moveTo>
                    <a:pt x="61073" y="45791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82733" y="2660377"/>
              <a:ext cx="39370" cy="48895"/>
            </a:xfrm>
            <a:custGeom>
              <a:avLst/>
              <a:gdLst/>
              <a:ahLst/>
              <a:cxnLst/>
              <a:rect l="l" t="t" r="r" b="b"/>
              <a:pathLst>
                <a:path w="39369" h="48894">
                  <a:moveTo>
                    <a:pt x="2839" y="48589"/>
                  </a:moveTo>
                  <a:lnTo>
                    <a:pt x="6299" y="36269"/>
                  </a:lnTo>
                  <a:lnTo>
                    <a:pt x="6517" y="25491"/>
                  </a:lnTo>
                  <a:lnTo>
                    <a:pt x="4186" y="16242"/>
                  </a:lnTo>
                  <a:lnTo>
                    <a:pt x="0" y="8507"/>
                  </a:lnTo>
                  <a:lnTo>
                    <a:pt x="8598" y="10358"/>
                  </a:lnTo>
                  <a:lnTo>
                    <a:pt x="18130" y="10004"/>
                  </a:lnTo>
                  <a:lnTo>
                    <a:pt x="28414" y="6774"/>
                  </a:lnTo>
                  <a:lnTo>
                    <a:pt x="39271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62061" y="2672427"/>
              <a:ext cx="0" cy="269240"/>
            </a:xfrm>
            <a:custGeom>
              <a:avLst/>
              <a:gdLst/>
              <a:ahLst/>
              <a:cxnLst/>
              <a:rect l="l" t="t" r="r" b="b"/>
              <a:pathLst>
                <a:path h="269239">
                  <a:moveTo>
                    <a:pt x="0" y="26881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31695" y="2669896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13939" y="2671577"/>
              <a:ext cx="186055" cy="279400"/>
            </a:xfrm>
            <a:custGeom>
              <a:avLst/>
              <a:gdLst/>
              <a:ahLst/>
              <a:cxnLst/>
              <a:rect l="l" t="t" r="r" b="b"/>
              <a:pathLst>
                <a:path w="186055" h="279400">
                  <a:moveTo>
                    <a:pt x="0" y="278976"/>
                  </a:moveTo>
                  <a:lnTo>
                    <a:pt x="185991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61472" y="266947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5">
                  <a:moveTo>
                    <a:pt x="0" y="5052"/>
                  </a:moveTo>
                  <a:lnTo>
                    <a:pt x="12492" y="7825"/>
                  </a:lnTo>
                  <a:lnTo>
                    <a:pt x="23265" y="7447"/>
                  </a:lnTo>
                  <a:lnTo>
                    <a:pt x="32371" y="4608"/>
                  </a:lnTo>
                  <a:lnTo>
                    <a:pt x="39862" y="0"/>
                  </a:lnTo>
                  <a:lnTo>
                    <a:pt x="38490" y="8687"/>
                  </a:lnTo>
                  <a:lnTo>
                    <a:pt x="39371" y="18184"/>
                  </a:lnTo>
                  <a:lnTo>
                    <a:pt x="43165" y="28274"/>
                  </a:lnTo>
                  <a:lnTo>
                    <a:pt x="50529" y="38739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83105" y="2670402"/>
              <a:ext cx="61594" cy="46355"/>
            </a:xfrm>
            <a:custGeom>
              <a:avLst/>
              <a:gdLst/>
              <a:ahLst/>
              <a:cxnLst/>
              <a:rect l="l" t="t" r="r" b="b"/>
              <a:pathLst>
                <a:path w="61594" h="46355">
                  <a:moveTo>
                    <a:pt x="0" y="45791"/>
                  </a:moveTo>
                  <a:lnTo>
                    <a:pt x="6107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06928" y="2660377"/>
              <a:ext cx="39370" cy="48895"/>
            </a:xfrm>
            <a:custGeom>
              <a:avLst/>
              <a:gdLst/>
              <a:ahLst/>
              <a:cxnLst/>
              <a:rect l="l" t="t" r="r" b="b"/>
              <a:pathLst>
                <a:path w="39369" h="48894">
                  <a:moveTo>
                    <a:pt x="0" y="0"/>
                  </a:moveTo>
                  <a:lnTo>
                    <a:pt x="10856" y="6774"/>
                  </a:lnTo>
                  <a:lnTo>
                    <a:pt x="21141" y="10003"/>
                  </a:lnTo>
                  <a:lnTo>
                    <a:pt x="30673" y="10358"/>
                  </a:lnTo>
                  <a:lnTo>
                    <a:pt x="39271" y="8507"/>
                  </a:lnTo>
                  <a:lnTo>
                    <a:pt x="35084" y="16242"/>
                  </a:lnTo>
                  <a:lnTo>
                    <a:pt x="32753" y="25491"/>
                  </a:lnTo>
                  <a:lnTo>
                    <a:pt x="32971" y="36268"/>
                  </a:lnTo>
                  <a:lnTo>
                    <a:pt x="36432" y="48588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66870" y="2672427"/>
              <a:ext cx="0" cy="269240"/>
            </a:xfrm>
            <a:custGeom>
              <a:avLst/>
              <a:gdLst/>
              <a:ahLst/>
              <a:cxnLst/>
              <a:rect l="l" t="t" r="r" b="b"/>
              <a:pathLst>
                <a:path h="269239">
                  <a:moveTo>
                    <a:pt x="0" y="268812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36504" y="2669896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29002" y="2671577"/>
              <a:ext cx="186055" cy="279400"/>
            </a:xfrm>
            <a:custGeom>
              <a:avLst/>
              <a:gdLst/>
              <a:ahLst/>
              <a:cxnLst/>
              <a:rect l="l" t="t" r="r" b="b"/>
              <a:pathLst>
                <a:path w="186055" h="279400">
                  <a:moveTo>
                    <a:pt x="185991" y="27897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16932" y="266947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5">
                  <a:moveTo>
                    <a:pt x="0" y="38739"/>
                  </a:moveTo>
                  <a:lnTo>
                    <a:pt x="7364" y="28274"/>
                  </a:lnTo>
                  <a:lnTo>
                    <a:pt x="11157" y="18184"/>
                  </a:lnTo>
                  <a:lnTo>
                    <a:pt x="12039" y="8687"/>
                  </a:lnTo>
                  <a:lnTo>
                    <a:pt x="10666" y="0"/>
                  </a:lnTo>
                  <a:lnTo>
                    <a:pt x="18157" y="4608"/>
                  </a:lnTo>
                  <a:lnTo>
                    <a:pt x="27263" y="7447"/>
                  </a:lnTo>
                  <a:lnTo>
                    <a:pt x="38036" y="7825"/>
                  </a:lnTo>
                  <a:lnTo>
                    <a:pt x="50529" y="505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37221" y="2419058"/>
              <a:ext cx="250190" cy="93980"/>
            </a:xfrm>
            <a:custGeom>
              <a:avLst/>
              <a:gdLst/>
              <a:ahLst/>
              <a:cxnLst/>
              <a:rect l="l" t="t" r="r" b="b"/>
              <a:pathLst>
                <a:path w="250189" h="93980">
                  <a:moveTo>
                    <a:pt x="249609" y="9361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34852" y="2398980"/>
              <a:ext cx="35560" cy="57150"/>
            </a:xfrm>
            <a:custGeom>
              <a:avLst/>
              <a:gdLst/>
              <a:ahLst/>
              <a:cxnLst/>
              <a:rect l="l" t="t" r="r" b="b"/>
              <a:pathLst>
                <a:path w="35559" h="57150">
                  <a:moveTo>
                    <a:pt x="13976" y="56861"/>
                  </a:moveTo>
                  <a:lnTo>
                    <a:pt x="13839" y="44065"/>
                  </a:lnTo>
                  <a:lnTo>
                    <a:pt x="11023" y="33660"/>
                  </a:lnTo>
                  <a:lnTo>
                    <a:pt x="6189" y="25437"/>
                  </a:lnTo>
                  <a:lnTo>
                    <a:pt x="0" y="19189"/>
                  </a:lnTo>
                  <a:lnTo>
                    <a:pt x="8771" y="18552"/>
                  </a:lnTo>
                  <a:lnTo>
                    <a:pt x="17820" y="15536"/>
                  </a:lnTo>
                  <a:lnTo>
                    <a:pt x="26784" y="9549"/>
                  </a:lnTo>
                  <a:lnTo>
                    <a:pt x="35303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91038" y="2445187"/>
              <a:ext cx="224790" cy="505459"/>
            </a:xfrm>
            <a:custGeom>
              <a:avLst/>
              <a:gdLst/>
              <a:ahLst/>
              <a:cxnLst/>
              <a:rect l="l" t="t" r="r" b="b"/>
              <a:pathLst>
                <a:path w="224790" h="505460">
                  <a:moveTo>
                    <a:pt x="0" y="505366"/>
                  </a:moveTo>
                  <a:lnTo>
                    <a:pt x="224629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78259" y="2442875"/>
              <a:ext cx="55880" cy="36830"/>
            </a:xfrm>
            <a:custGeom>
              <a:avLst/>
              <a:gdLst/>
              <a:ahLst/>
              <a:cxnLst/>
              <a:rect l="l" t="t" r="r" b="b"/>
              <a:pathLst>
                <a:path w="55880" h="36830">
                  <a:moveTo>
                    <a:pt x="0" y="11715"/>
                  </a:moveTo>
                  <a:lnTo>
                    <a:pt x="12781" y="12337"/>
                  </a:lnTo>
                  <a:lnTo>
                    <a:pt x="23335" y="10144"/>
                  </a:lnTo>
                  <a:lnTo>
                    <a:pt x="31831" y="5807"/>
                  </a:lnTo>
                  <a:lnTo>
                    <a:pt x="38436" y="0"/>
                  </a:lnTo>
                  <a:lnTo>
                    <a:pt x="38551" y="8794"/>
                  </a:lnTo>
                  <a:lnTo>
                    <a:pt x="41024" y="18006"/>
                  </a:lnTo>
                  <a:lnTo>
                    <a:pt x="46468" y="27310"/>
                  </a:lnTo>
                  <a:lnTo>
                    <a:pt x="55495" y="3638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57251" y="2445624"/>
              <a:ext cx="0" cy="503555"/>
            </a:xfrm>
            <a:custGeom>
              <a:avLst/>
              <a:gdLst/>
              <a:ahLst/>
              <a:cxnLst/>
              <a:rect l="l" t="t" r="r" b="b"/>
              <a:pathLst>
                <a:path h="503555">
                  <a:moveTo>
                    <a:pt x="0" y="503524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26885" y="244309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59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34988" y="2396607"/>
              <a:ext cx="552450" cy="138430"/>
            </a:xfrm>
            <a:custGeom>
              <a:avLst/>
              <a:gdLst/>
              <a:ahLst/>
              <a:cxnLst/>
              <a:rect l="l" t="t" r="r" b="b"/>
              <a:pathLst>
                <a:path w="552450" h="138430">
                  <a:moveTo>
                    <a:pt x="551842" y="137995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32533" y="2372919"/>
              <a:ext cx="33020" cy="59055"/>
            </a:xfrm>
            <a:custGeom>
              <a:avLst/>
              <a:gdLst/>
              <a:ahLst/>
              <a:cxnLst/>
              <a:rect l="l" t="t" r="r" b="b"/>
              <a:pathLst>
                <a:path w="33019" h="59055">
                  <a:moveTo>
                    <a:pt x="18164" y="58917"/>
                  </a:moveTo>
                  <a:lnTo>
                    <a:pt x="16575" y="46219"/>
                  </a:lnTo>
                  <a:lnTo>
                    <a:pt x="12595" y="36201"/>
                  </a:lnTo>
                  <a:lnTo>
                    <a:pt x="6859" y="28580"/>
                  </a:lnTo>
                  <a:lnTo>
                    <a:pt x="0" y="23074"/>
                  </a:lnTo>
                  <a:lnTo>
                    <a:pt x="8643" y="21445"/>
                  </a:lnTo>
                  <a:lnTo>
                    <a:pt x="17291" y="17421"/>
                  </a:lnTo>
                  <a:lnTo>
                    <a:pt x="25517" y="10455"/>
                  </a:lnTo>
                  <a:lnTo>
                    <a:pt x="32896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54847" y="2445624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60">
                  <a:moveTo>
                    <a:pt x="0" y="50493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24481" y="244309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59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96428" y="2445187"/>
              <a:ext cx="224154" cy="504190"/>
            </a:xfrm>
            <a:custGeom>
              <a:avLst/>
              <a:gdLst/>
              <a:ahLst/>
              <a:cxnLst/>
              <a:rect l="l" t="t" r="r" b="b"/>
              <a:pathLst>
                <a:path w="224155" h="504189">
                  <a:moveTo>
                    <a:pt x="224004" y="50396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78341" y="2442875"/>
              <a:ext cx="55880" cy="36830"/>
            </a:xfrm>
            <a:custGeom>
              <a:avLst/>
              <a:gdLst/>
              <a:ahLst/>
              <a:cxnLst/>
              <a:rect l="l" t="t" r="r" b="b"/>
              <a:pathLst>
                <a:path w="55880" h="36830">
                  <a:moveTo>
                    <a:pt x="0" y="36381"/>
                  </a:moveTo>
                  <a:lnTo>
                    <a:pt x="9026" y="27310"/>
                  </a:lnTo>
                  <a:lnTo>
                    <a:pt x="14470" y="18006"/>
                  </a:lnTo>
                  <a:lnTo>
                    <a:pt x="16944" y="8794"/>
                  </a:lnTo>
                  <a:lnTo>
                    <a:pt x="17059" y="0"/>
                  </a:lnTo>
                  <a:lnTo>
                    <a:pt x="23664" y="5807"/>
                  </a:lnTo>
                  <a:lnTo>
                    <a:pt x="32159" y="10144"/>
                  </a:lnTo>
                  <a:lnTo>
                    <a:pt x="42713" y="12337"/>
                  </a:lnTo>
                  <a:lnTo>
                    <a:pt x="55495" y="1171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42101" y="2419058"/>
              <a:ext cx="250190" cy="93980"/>
            </a:xfrm>
            <a:custGeom>
              <a:avLst/>
              <a:gdLst/>
              <a:ahLst/>
              <a:cxnLst/>
              <a:rect l="l" t="t" r="r" b="b"/>
              <a:pathLst>
                <a:path w="250189" h="93980">
                  <a:moveTo>
                    <a:pt x="0" y="93616"/>
                  </a:moveTo>
                  <a:lnTo>
                    <a:pt x="249608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58776" y="2398980"/>
              <a:ext cx="35560" cy="57150"/>
            </a:xfrm>
            <a:custGeom>
              <a:avLst/>
              <a:gdLst/>
              <a:ahLst/>
              <a:cxnLst/>
              <a:rect l="l" t="t" r="r" b="b"/>
              <a:pathLst>
                <a:path w="35560" h="57150">
                  <a:moveTo>
                    <a:pt x="0" y="0"/>
                  </a:moveTo>
                  <a:lnTo>
                    <a:pt x="8518" y="9549"/>
                  </a:lnTo>
                  <a:lnTo>
                    <a:pt x="17482" y="15536"/>
                  </a:lnTo>
                  <a:lnTo>
                    <a:pt x="26531" y="18552"/>
                  </a:lnTo>
                  <a:lnTo>
                    <a:pt x="35303" y="19189"/>
                  </a:lnTo>
                  <a:lnTo>
                    <a:pt x="29113" y="25437"/>
                  </a:lnTo>
                  <a:lnTo>
                    <a:pt x="24279" y="33660"/>
                  </a:lnTo>
                  <a:lnTo>
                    <a:pt x="21463" y="44065"/>
                  </a:lnTo>
                  <a:lnTo>
                    <a:pt x="21326" y="5686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113264" y="2445187"/>
              <a:ext cx="224790" cy="505459"/>
            </a:xfrm>
            <a:custGeom>
              <a:avLst/>
              <a:gdLst/>
              <a:ahLst/>
              <a:cxnLst/>
              <a:rect l="l" t="t" r="r" b="b"/>
              <a:pathLst>
                <a:path w="224789" h="505460">
                  <a:moveTo>
                    <a:pt x="224629" y="505366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095177" y="2442875"/>
              <a:ext cx="55880" cy="36830"/>
            </a:xfrm>
            <a:custGeom>
              <a:avLst/>
              <a:gdLst/>
              <a:ahLst/>
              <a:cxnLst/>
              <a:rect l="l" t="t" r="r" b="b"/>
              <a:pathLst>
                <a:path w="55880" h="36830">
                  <a:moveTo>
                    <a:pt x="0" y="36381"/>
                  </a:moveTo>
                  <a:lnTo>
                    <a:pt x="9026" y="27310"/>
                  </a:lnTo>
                  <a:lnTo>
                    <a:pt x="14470" y="18006"/>
                  </a:lnTo>
                  <a:lnTo>
                    <a:pt x="16944" y="8794"/>
                  </a:lnTo>
                  <a:lnTo>
                    <a:pt x="17059" y="0"/>
                  </a:lnTo>
                  <a:lnTo>
                    <a:pt x="23664" y="5807"/>
                  </a:lnTo>
                  <a:lnTo>
                    <a:pt x="32159" y="10144"/>
                  </a:lnTo>
                  <a:lnTo>
                    <a:pt x="42713" y="12337"/>
                  </a:lnTo>
                  <a:lnTo>
                    <a:pt x="55495" y="11715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071680" y="2445624"/>
              <a:ext cx="0" cy="503555"/>
            </a:xfrm>
            <a:custGeom>
              <a:avLst/>
              <a:gdLst/>
              <a:ahLst/>
              <a:cxnLst/>
              <a:rect l="l" t="t" r="r" b="b"/>
              <a:pathLst>
                <a:path h="503555">
                  <a:moveTo>
                    <a:pt x="1" y="503524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041314" y="244309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42101" y="2396607"/>
              <a:ext cx="552450" cy="138430"/>
            </a:xfrm>
            <a:custGeom>
              <a:avLst/>
              <a:gdLst/>
              <a:ahLst/>
              <a:cxnLst/>
              <a:rect l="l" t="t" r="r" b="b"/>
              <a:pathLst>
                <a:path w="552450" h="138430">
                  <a:moveTo>
                    <a:pt x="0" y="137995"/>
                  </a:moveTo>
                  <a:lnTo>
                    <a:pt x="551842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163502" y="2372919"/>
              <a:ext cx="33020" cy="59055"/>
            </a:xfrm>
            <a:custGeom>
              <a:avLst/>
              <a:gdLst/>
              <a:ahLst/>
              <a:cxnLst/>
              <a:rect l="l" t="t" r="r" b="b"/>
              <a:pathLst>
                <a:path w="33019" h="59055">
                  <a:moveTo>
                    <a:pt x="0" y="0"/>
                  </a:moveTo>
                  <a:lnTo>
                    <a:pt x="7378" y="10455"/>
                  </a:lnTo>
                  <a:lnTo>
                    <a:pt x="15605" y="17421"/>
                  </a:lnTo>
                  <a:lnTo>
                    <a:pt x="24253" y="21445"/>
                  </a:lnTo>
                  <a:lnTo>
                    <a:pt x="32896" y="23074"/>
                  </a:lnTo>
                  <a:lnTo>
                    <a:pt x="26037" y="28580"/>
                  </a:lnTo>
                  <a:lnTo>
                    <a:pt x="20301" y="36201"/>
                  </a:lnTo>
                  <a:lnTo>
                    <a:pt x="16321" y="46219"/>
                  </a:lnTo>
                  <a:lnTo>
                    <a:pt x="14731" y="589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374086" y="2445624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60">
                  <a:moveTo>
                    <a:pt x="0" y="50493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43720" y="244309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26317"/>
                  </a:moveTo>
                  <a:lnTo>
                    <a:pt x="11933" y="21694"/>
                  </a:lnTo>
                  <a:lnTo>
                    <a:pt x="20687" y="15403"/>
                  </a:lnTo>
                  <a:lnTo>
                    <a:pt x="26689" y="7990"/>
                  </a:lnTo>
                  <a:lnTo>
                    <a:pt x="30366" y="0"/>
                  </a:lnTo>
                  <a:lnTo>
                    <a:pt x="34043" y="7990"/>
                  </a:lnTo>
                  <a:lnTo>
                    <a:pt x="40045" y="15403"/>
                  </a:lnTo>
                  <a:lnTo>
                    <a:pt x="48799" y="21694"/>
                  </a:lnTo>
                  <a:lnTo>
                    <a:pt x="60732" y="26317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08499" y="2445187"/>
              <a:ext cx="224154" cy="504190"/>
            </a:xfrm>
            <a:custGeom>
              <a:avLst/>
              <a:gdLst/>
              <a:ahLst/>
              <a:cxnLst/>
              <a:rect l="l" t="t" r="r" b="b"/>
              <a:pathLst>
                <a:path w="224154" h="504189">
                  <a:moveTo>
                    <a:pt x="0" y="503960"/>
                  </a:moveTo>
                  <a:lnTo>
                    <a:pt x="224004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95095" y="2442875"/>
              <a:ext cx="55880" cy="36830"/>
            </a:xfrm>
            <a:custGeom>
              <a:avLst/>
              <a:gdLst/>
              <a:ahLst/>
              <a:cxnLst/>
              <a:rect l="l" t="t" r="r" b="b"/>
              <a:pathLst>
                <a:path w="55879" h="36830">
                  <a:moveTo>
                    <a:pt x="0" y="11715"/>
                  </a:moveTo>
                  <a:lnTo>
                    <a:pt x="12781" y="12337"/>
                  </a:lnTo>
                  <a:lnTo>
                    <a:pt x="23335" y="10144"/>
                  </a:lnTo>
                  <a:lnTo>
                    <a:pt x="31831" y="5807"/>
                  </a:lnTo>
                  <a:lnTo>
                    <a:pt x="38436" y="0"/>
                  </a:lnTo>
                  <a:lnTo>
                    <a:pt x="38551" y="8794"/>
                  </a:lnTo>
                  <a:lnTo>
                    <a:pt x="41024" y="18006"/>
                  </a:lnTo>
                  <a:lnTo>
                    <a:pt x="46468" y="27310"/>
                  </a:lnTo>
                  <a:lnTo>
                    <a:pt x="55495" y="36381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85134" y="2367643"/>
              <a:ext cx="932815" cy="582930"/>
            </a:xfrm>
            <a:custGeom>
              <a:avLst/>
              <a:gdLst/>
              <a:ahLst/>
              <a:cxnLst/>
              <a:rect l="l" t="t" r="r" b="b"/>
              <a:pathLst>
                <a:path w="932814" h="582930">
                  <a:moveTo>
                    <a:pt x="0" y="582910"/>
                  </a:moveTo>
                  <a:lnTo>
                    <a:pt x="932765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981635" y="2354498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69">
                  <a:moveTo>
                    <a:pt x="0" y="0"/>
                  </a:moveTo>
                  <a:lnTo>
                    <a:pt x="10243" y="7669"/>
                  </a:lnTo>
                  <a:lnTo>
                    <a:pt x="20217" y="11759"/>
                  </a:lnTo>
                  <a:lnTo>
                    <a:pt x="29685" y="12920"/>
                  </a:lnTo>
                  <a:lnTo>
                    <a:pt x="38409" y="11804"/>
                  </a:lnTo>
                  <a:lnTo>
                    <a:pt x="33582" y="19156"/>
                  </a:lnTo>
                  <a:lnTo>
                    <a:pt x="30476" y="28175"/>
                  </a:lnTo>
                  <a:lnTo>
                    <a:pt x="29780" y="38933"/>
                  </a:lnTo>
                  <a:lnTo>
                    <a:pt x="32184" y="51502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11031" y="2367643"/>
              <a:ext cx="932815" cy="582930"/>
            </a:xfrm>
            <a:custGeom>
              <a:avLst/>
              <a:gdLst/>
              <a:ahLst/>
              <a:cxnLst/>
              <a:rect l="l" t="t" r="r" b="b"/>
              <a:pathLst>
                <a:path w="932814" h="582930">
                  <a:moveTo>
                    <a:pt x="932767" y="58291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08885" y="2354498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69">
                  <a:moveTo>
                    <a:pt x="6225" y="51502"/>
                  </a:moveTo>
                  <a:lnTo>
                    <a:pt x="8629" y="38933"/>
                  </a:lnTo>
                  <a:lnTo>
                    <a:pt x="7933" y="28175"/>
                  </a:lnTo>
                  <a:lnTo>
                    <a:pt x="4827" y="19156"/>
                  </a:lnTo>
                  <a:lnTo>
                    <a:pt x="0" y="11804"/>
                  </a:lnTo>
                  <a:lnTo>
                    <a:pt x="8724" y="12920"/>
                  </a:lnTo>
                  <a:lnTo>
                    <a:pt x="18192" y="11759"/>
                  </a:lnTo>
                  <a:lnTo>
                    <a:pt x="28166" y="7669"/>
                  </a:lnTo>
                  <a:lnTo>
                    <a:pt x="38409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32483" y="2289049"/>
              <a:ext cx="575310" cy="48260"/>
            </a:xfrm>
            <a:custGeom>
              <a:avLst/>
              <a:gdLst/>
              <a:ahLst/>
              <a:cxnLst/>
              <a:rect l="l" t="t" r="r" b="b"/>
              <a:pathLst>
                <a:path w="575310" h="48260">
                  <a:moveTo>
                    <a:pt x="0" y="47934"/>
                  </a:moveTo>
                  <a:lnTo>
                    <a:pt x="575037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81294" y="2260765"/>
              <a:ext cx="29209" cy="60960"/>
            </a:xfrm>
            <a:custGeom>
              <a:avLst/>
              <a:gdLst/>
              <a:ahLst/>
              <a:cxnLst/>
              <a:rect l="l" t="t" r="r" b="b"/>
              <a:pathLst>
                <a:path w="29210" h="60960">
                  <a:moveTo>
                    <a:pt x="0" y="0"/>
                  </a:moveTo>
                  <a:lnTo>
                    <a:pt x="5597" y="11507"/>
                  </a:lnTo>
                  <a:lnTo>
                    <a:pt x="12593" y="19708"/>
                  </a:lnTo>
                  <a:lnTo>
                    <a:pt x="20479" y="25073"/>
                  </a:lnTo>
                  <a:lnTo>
                    <a:pt x="28746" y="28073"/>
                  </a:lnTo>
                  <a:lnTo>
                    <a:pt x="21090" y="32401"/>
                  </a:lnTo>
                  <a:lnTo>
                    <a:pt x="14201" y="38998"/>
                  </a:lnTo>
                  <a:lnTo>
                    <a:pt x="8659" y="48244"/>
                  </a:lnTo>
                  <a:lnTo>
                    <a:pt x="5043" y="60519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20894" y="2354130"/>
              <a:ext cx="1240155" cy="620395"/>
            </a:xfrm>
            <a:custGeom>
              <a:avLst/>
              <a:gdLst/>
              <a:ahLst/>
              <a:cxnLst/>
              <a:rect l="l" t="t" r="r" b="b"/>
              <a:pathLst>
                <a:path w="1240154" h="620394">
                  <a:moveTo>
                    <a:pt x="1239543" y="619887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18631" y="2337611"/>
              <a:ext cx="37465" cy="54610"/>
            </a:xfrm>
            <a:custGeom>
              <a:avLst/>
              <a:gdLst/>
              <a:ahLst/>
              <a:cxnLst/>
              <a:rect l="l" t="t" r="r" b="b"/>
              <a:pathLst>
                <a:path w="37464" h="54610">
                  <a:moveTo>
                    <a:pt x="9955" y="54316"/>
                  </a:moveTo>
                  <a:lnTo>
                    <a:pt x="11158" y="41576"/>
                  </a:lnTo>
                  <a:lnTo>
                    <a:pt x="9447" y="30933"/>
                  </a:lnTo>
                  <a:lnTo>
                    <a:pt x="5501" y="22249"/>
                  </a:lnTo>
                  <a:lnTo>
                    <a:pt x="0" y="15387"/>
                  </a:lnTo>
                  <a:lnTo>
                    <a:pt x="8790" y="15672"/>
                  </a:lnTo>
                  <a:lnTo>
                    <a:pt x="18105" y="13620"/>
                  </a:lnTo>
                  <a:lnTo>
                    <a:pt x="27647" y="8604"/>
                  </a:lnTo>
                  <a:lnTo>
                    <a:pt x="37118" y="0"/>
                  </a:lnTo>
                </a:path>
              </a:pathLst>
            </a:custGeom>
            <a:ln w="5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Slide Number Placeholder 108">
            <a:extLst>
              <a:ext uri="{FF2B5EF4-FFF2-40B4-BE49-F238E27FC236}">
                <a16:creationId xmlns:a16="http://schemas.microsoft.com/office/drawing/2014/main" id="{8E2DD529-75FA-E44B-A80E-C2D1AD1541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34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grpSp>
        <p:nvGrpSpPr>
          <p:cNvPr id="110" name="object 3">
            <a:extLst>
              <a:ext uri="{FF2B5EF4-FFF2-40B4-BE49-F238E27FC236}">
                <a16:creationId xmlns:a16="http://schemas.microsoft.com/office/drawing/2014/main" id="{1A924C5B-9040-3B4D-B733-3559F4BA3E79}"/>
              </a:ext>
            </a:extLst>
          </p:cNvPr>
          <p:cNvGrpSpPr/>
          <p:nvPr/>
        </p:nvGrpSpPr>
        <p:grpSpPr>
          <a:xfrm>
            <a:off x="561588" y="491758"/>
            <a:ext cx="3486924" cy="986155"/>
            <a:chOff x="87743" y="767206"/>
            <a:chExt cx="4483735" cy="986155"/>
          </a:xfrm>
        </p:grpSpPr>
        <p:sp>
          <p:nvSpPr>
            <p:cNvPr id="111" name="object 4">
              <a:extLst>
                <a:ext uri="{FF2B5EF4-FFF2-40B4-BE49-F238E27FC236}">
                  <a16:creationId xmlns:a16="http://schemas.microsoft.com/office/drawing/2014/main" id="{99447827-BA65-574B-9B9C-22E78D94C67D}"/>
                </a:ext>
              </a:extLst>
            </p:cNvPr>
            <p:cNvSpPr/>
            <p:nvPr/>
          </p:nvSpPr>
          <p:spPr>
            <a:xfrm>
              <a:off x="87743" y="767206"/>
              <a:ext cx="4432935" cy="153035"/>
            </a:xfrm>
            <a:custGeom>
              <a:avLst/>
              <a:gdLst/>
              <a:ahLst/>
              <a:cxnLst/>
              <a:rect l="l" t="t" r="r" b="b"/>
              <a:pathLst>
                <a:path w="4432935" h="153034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152677"/>
                  </a:lnTo>
                  <a:lnTo>
                    <a:pt x="4432566" y="152677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5">
              <a:extLst>
                <a:ext uri="{FF2B5EF4-FFF2-40B4-BE49-F238E27FC236}">
                  <a16:creationId xmlns:a16="http://schemas.microsoft.com/office/drawing/2014/main" id="{9435E786-7D71-BB48-AFEE-50AF6FD78DE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44" y="811453"/>
              <a:ext cx="4483315" cy="146392"/>
            </a:xfrm>
            <a:prstGeom prst="rect">
              <a:avLst/>
            </a:prstGeom>
          </p:spPr>
        </p:pic>
        <p:pic>
          <p:nvPicPr>
            <p:cNvPr id="113" name="object 6">
              <a:extLst>
                <a:ext uri="{FF2B5EF4-FFF2-40B4-BE49-F238E27FC236}">
                  <a16:creationId xmlns:a16="http://schemas.microsoft.com/office/drawing/2014/main" id="{ABAA2C48-2AAF-6141-B998-C9240EBFCEA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44" y="1651279"/>
              <a:ext cx="101600" cy="101600"/>
            </a:xfrm>
            <a:prstGeom prst="rect">
              <a:avLst/>
            </a:prstGeom>
          </p:spPr>
        </p:pic>
        <p:pic>
          <p:nvPicPr>
            <p:cNvPr id="114" name="object 7">
              <a:extLst>
                <a:ext uri="{FF2B5EF4-FFF2-40B4-BE49-F238E27FC236}">
                  <a16:creationId xmlns:a16="http://schemas.microsoft.com/office/drawing/2014/main" id="{4EE95A53-340E-CD42-B151-D85E5339636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344" y="1638579"/>
              <a:ext cx="4381715" cy="114300"/>
            </a:xfrm>
            <a:prstGeom prst="rect">
              <a:avLst/>
            </a:prstGeom>
          </p:spPr>
        </p:pic>
        <p:pic>
          <p:nvPicPr>
            <p:cNvPr id="115" name="object 8">
              <a:extLst>
                <a:ext uri="{FF2B5EF4-FFF2-40B4-BE49-F238E27FC236}">
                  <a16:creationId xmlns:a16="http://schemas.microsoft.com/office/drawing/2014/main" id="{2BB89738-CC58-0F4C-AC30-B628D335DC9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0310" y="862240"/>
              <a:ext cx="50749" cy="789039"/>
            </a:xfrm>
            <a:prstGeom prst="rect">
              <a:avLst/>
            </a:prstGeom>
          </p:spPr>
        </p:pic>
        <p:sp>
          <p:nvSpPr>
            <p:cNvPr id="116" name="object 9">
              <a:extLst>
                <a:ext uri="{FF2B5EF4-FFF2-40B4-BE49-F238E27FC236}">
                  <a16:creationId xmlns:a16="http://schemas.microsoft.com/office/drawing/2014/main" id="{303E6A86-8E4F-574A-93CC-496685B5C04E}"/>
                </a:ext>
              </a:extLst>
            </p:cNvPr>
            <p:cNvSpPr/>
            <p:nvPr/>
          </p:nvSpPr>
          <p:spPr>
            <a:xfrm>
              <a:off x="87743" y="951512"/>
              <a:ext cx="4432935" cy="750570"/>
            </a:xfrm>
            <a:custGeom>
              <a:avLst/>
              <a:gdLst/>
              <a:ahLst/>
              <a:cxnLst/>
              <a:rect l="l" t="t" r="r" b="b"/>
              <a:pathLst>
                <a:path w="4432935" h="750569">
                  <a:moveTo>
                    <a:pt x="4432566" y="0"/>
                  </a:moveTo>
                  <a:lnTo>
                    <a:pt x="0" y="0"/>
                  </a:lnTo>
                  <a:lnTo>
                    <a:pt x="0" y="699767"/>
                  </a:lnTo>
                  <a:lnTo>
                    <a:pt x="4008" y="719492"/>
                  </a:lnTo>
                  <a:lnTo>
                    <a:pt x="14922" y="735645"/>
                  </a:lnTo>
                  <a:lnTo>
                    <a:pt x="31075" y="746559"/>
                  </a:lnTo>
                  <a:lnTo>
                    <a:pt x="50800" y="750567"/>
                  </a:lnTo>
                  <a:lnTo>
                    <a:pt x="4381765" y="750567"/>
                  </a:lnTo>
                  <a:lnTo>
                    <a:pt x="4401490" y="746559"/>
                  </a:lnTo>
                  <a:lnTo>
                    <a:pt x="4417643" y="735645"/>
                  </a:lnTo>
                  <a:lnTo>
                    <a:pt x="4428558" y="719492"/>
                  </a:lnTo>
                  <a:lnTo>
                    <a:pt x="4432566" y="699767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E5E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0">
              <a:extLst>
                <a:ext uri="{FF2B5EF4-FFF2-40B4-BE49-F238E27FC236}">
                  <a16:creationId xmlns:a16="http://schemas.microsoft.com/office/drawing/2014/main" id="{73EC47B7-5AFB-C643-8C1B-5C10441E6E23}"/>
                </a:ext>
              </a:extLst>
            </p:cNvPr>
            <p:cNvSpPr/>
            <p:nvPr/>
          </p:nvSpPr>
          <p:spPr>
            <a:xfrm>
              <a:off x="4520310" y="849540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5">
                  <a:moveTo>
                    <a:pt x="0" y="820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">
              <a:extLst>
                <a:ext uri="{FF2B5EF4-FFF2-40B4-BE49-F238E27FC236}">
                  <a16:creationId xmlns:a16="http://schemas.microsoft.com/office/drawing/2014/main" id="{A996E50B-E25B-4F44-8B8D-0F3203130649}"/>
                </a:ext>
              </a:extLst>
            </p:cNvPr>
            <p:cNvSpPr/>
            <p:nvPr/>
          </p:nvSpPr>
          <p:spPr>
            <a:xfrm>
              <a:off x="4520310" y="8368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2">
              <a:extLst>
                <a:ext uri="{FF2B5EF4-FFF2-40B4-BE49-F238E27FC236}">
                  <a16:creationId xmlns:a16="http://schemas.microsoft.com/office/drawing/2014/main" id="{0D9CACFD-0FBA-E94B-9514-EC645690402B}"/>
                </a:ext>
              </a:extLst>
            </p:cNvPr>
            <p:cNvSpPr/>
            <p:nvPr/>
          </p:nvSpPr>
          <p:spPr>
            <a:xfrm>
              <a:off x="4520310" y="824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3">
              <a:extLst>
                <a:ext uri="{FF2B5EF4-FFF2-40B4-BE49-F238E27FC236}">
                  <a16:creationId xmlns:a16="http://schemas.microsoft.com/office/drawing/2014/main" id="{BCB6F1AE-B22F-1A4C-A680-34AFECA95B05}"/>
                </a:ext>
              </a:extLst>
            </p:cNvPr>
            <p:cNvSpPr/>
            <p:nvPr/>
          </p:nvSpPr>
          <p:spPr>
            <a:xfrm>
              <a:off x="4520310" y="8114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4">
            <a:extLst>
              <a:ext uri="{FF2B5EF4-FFF2-40B4-BE49-F238E27FC236}">
                <a16:creationId xmlns:a16="http://schemas.microsoft.com/office/drawing/2014/main" id="{90DF949F-0C8C-E242-9330-FB011A53812B}"/>
              </a:ext>
            </a:extLst>
          </p:cNvPr>
          <p:cNvSpPr txBox="1"/>
          <p:nvPr/>
        </p:nvSpPr>
        <p:spPr>
          <a:xfrm>
            <a:off x="634751" y="227235"/>
            <a:ext cx="3413760" cy="1101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endParaRPr lang="en-US" sz="11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925"/>
              </a:spcBef>
            </a:pPr>
            <a:r>
              <a:rPr sz="800" spc="-10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8765" indent="-228600">
              <a:lnSpc>
                <a:spcPts val="955"/>
              </a:lnSpc>
              <a:spcBef>
                <a:spcPts val="630"/>
              </a:spcBef>
              <a:buFont typeface="+mj-lt"/>
              <a:buAutoNum type="arabicPeriod"/>
              <a:tabLst>
                <a:tab pos="26606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Gran</a:t>
            </a:r>
            <a:r>
              <a:rPr sz="600" spc="80" dirty="0">
                <a:cs typeface="PMingLiU"/>
              </a:rPr>
              <a:t>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-37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spc="120" baseline="6944" dirty="0">
                <a:cs typeface="PMingLiU"/>
              </a:rPr>
              <a:t>Grant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g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r>
              <a:rPr sz="1200" spc="345" baseline="6944" dirty="0">
                <a:cs typeface="PMingLiU"/>
              </a:rPr>
              <a:t>,</a:t>
            </a:r>
            <a:r>
              <a:rPr sz="1200" baseline="6944" dirty="0">
                <a:cs typeface="PMingLiU"/>
              </a:rPr>
              <a:t> </a:t>
            </a:r>
            <a:r>
              <a:rPr sz="1200" spc="7" baseline="6944" dirty="0">
                <a:cs typeface="PMingLiU"/>
              </a:rPr>
              <a:t> </a:t>
            </a:r>
            <a:r>
              <a:rPr sz="1200" i="1" spc="-15" baseline="6944" dirty="0">
                <a:cs typeface="Arial"/>
              </a:rPr>
              <a:t>n</a:t>
            </a:r>
            <a:r>
              <a:rPr sz="1200" i="1" spc="37" baseline="6944" dirty="0">
                <a:cs typeface="Arial"/>
              </a:rPr>
              <a:t> </a:t>
            </a:r>
            <a:r>
              <a:rPr sz="1200" spc="284" baseline="6944" dirty="0">
                <a:cs typeface="Arial"/>
              </a:rPr>
              <a:t>=</a:t>
            </a:r>
            <a:r>
              <a:rPr sz="1200" spc="15" baseline="6944" dirty="0">
                <a:cs typeface="Arial"/>
              </a:rPr>
              <a:t> </a:t>
            </a:r>
            <a:r>
              <a:rPr lang="en-US" sz="1200" spc="82" baseline="6944" dirty="0">
                <a:cs typeface="Arial"/>
              </a:rPr>
              <a:t>'</a:t>
            </a:r>
            <a:r>
              <a:rPr sz="1200" i="1" spc="-52" baseline="6944" dirty="0">
                <a:cs typeface="Arial"/>
              </a:rPr>
              <a:t>ERC</a:t>
            </a:r>
            <a:r>
              <a:rPr sz="1200" i="1" spc="-195" baseline="6944" dirty="0">
                <a:cs typeface="Arial"/>
              </a:rPr>
              <a:t> </a:t>
            </a:r>
            <a:r>
              <a:rPr lang="en-US" sz="900" i="1" spc="-60" baseline="37037" dirty="0">
                <a:cs typeface="Arial"/>
              </a:rPr>
              <a:t>'</a:t>
            </a:r>
            <a:endParaRPr sz="900" baseline="37037" dirty="0">
              <a:cs typeface="Georgia"/>
            </a:endParaRPr>
          </a:p>
          <a:p>
            <a:pPr marL="278765" indent="-228600">
              <a:lnSpc>
                <a:spcPts val="944"/>
              </a:lnSpc>
              <a:buFont typeface="+mj-lt"/>
              <a:buAutoNum type="arabicPeriod"/>
              <a:tabLst>
                <a:tab pos="266065" algn="l"/>
              </a:tabLst>
            </a:pP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lang="en-US" sz="1200" i="1" spc="44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spc="315" baseline="6944" dirty="0">
                <a:cs typeface="Arial"/>
              </a:rPr>
              <a:t> </a:t>
            </a:r>
            <a:r>
              <a:rPr sz="1200" spc="284" baseline="6944" dirty="0">
                <a:cs typeface="PMingLiU"/>
              </a:rPr>
              <a:t>:-</a:t>
            </a:r>
            <a:r>
              <a:rPr sz="1200" spc="330" baseline="6944" dirty="0">
                <a:cs typeface="PMingLiU"/>
              </a:rPr>
              <a:t> </a:t>
            </a:r>
            <a:r>
              <a:rPr sz="1200" spc="67" baseline="6944" dirty="0">
                <a:cs typeface="PMingLiU"/>
              </a:rPr>
              <a:t>Author</a:t>
            </a:r>
            <a:r>
              <a:rPr sz="1200" spc="67" baseline="6944" dirty="0">
                <a:cs typeface="Arial"/>
              </a:rPr>
              <a:t>(</a:t>
            </a:r>
            <a:r>
              <a:rPr sz="1200" i="1" spc="67" baseline="6944" dirty="0">
                <a:cs typeface="Arial"/>
              </a:rPr>
              <a:t>a</a:t>
            </a:r>
            <a:r>
              <a:rPr sz="1200" i="1" spc="6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42" baseline="6944" dirty="0">
                <a:cs typeface="Arial"/>
              </a:rPr>
              <a:t>n</a:t>
            </a:r>
            <a:r>
              <a:rPr sz="1200" spc="142" baseline="6944" dirty="0">
                <a:cs typeface="Arial"/>
              </a:rPr>
              <a:t>)</a:t>
            </a:r>
            <a:r>
              <a:rPr sz="1200" spc="142" baseline="6944" dirty="0">
                <a:cs typeface="PMingLiU"/>
              </a:rPr>
              <a:t>,</a:t>
            </a:r>
            <a:r>
              <a:rPr sz="1200" spc="330" baseline="6944" dirty="0">
                <a:cs typeface="PMingLiU"/>
              </a:rPr>
              <a:t> </a:t>
            </a:r>
            <a:r>
              <a:rPr sz="1200" spc="75" baseline="6944" dirty="0">
                <a:cs typeface="PMingLiU"/>
              </a:rPr>
              <a:t>AuthGrant</a:t>
            </a:r>
            <a:r>
              <a:rPr sz="1200" spc="75" baseline="6944" dirty="0">
                <a:cs typeface="Arial"/>
              </a:rPr>
              <a:t>(</a:t>
            </a:r>
            <a:r>
              <a:rPr sz="1200" i="1" spc="75" baseline="6944" dirty="0">
                <a:cs typeface="Arial"/>
              </a:rPr>
              <a:t>a</a:t>
            </a:r>
            <a:r>
              <a:rPr sz="1200" i="1" spc="75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-37" baseline="6944" dirty="0">
                <a:cs typeface="Arial"/>
              </a:rPr>
              <a:t>g</a:t>
            </a:r>
            <a:r>
              <a:rPr sz="1200" i="1" spc="-202" baseline="6944" dirty="0">
                <a:cs typeface="Arial"/>
              </a:rPr>
              <a:t> 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112" baseline="6944" dirty="0">
                <a:cs typeface="Arial"/>
              </a:rPr>
              <a:t>∆</a:t>
            </a:r>
            <a:r>
              <a:rPr sz="600" spc="75" dirty="0">
                <a:cs typeface="PMingLiU"/>
              </a:rPr>
              <a:t>Grant</a:t>
            </a:r>
            <a:r>
              <a:rPr sz="1200" spc="112" baseline="6944" dirty="0">
                <a:cs typeface="Arial"/>
              </a:rPr>
              <a:t>(</a:t>
            </a:r>
            <a:r>
              <a:rPr sz="1200" i="1" spc="112" baseline="6944" dirty="0">
                <a:cs typeface="Arial"/>
              </a:rPr>
              <a:t>g</a:t>
            </a:r>
            <a:r>
              <a:rPr sz="1200" i="1" spc="112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15" baseline="6944" dirty="0">
                <a:cs typeface="Arial"/>
              </a:rPr>
              <a:t>gn</a:t>
            </a:r>
            <a:r>
              <a:rPr sz="1200" spc="15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4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322" baseline="6944" dirty="0">
                <a:cs typeface="Arial"/>
              </a:rPr>
              <a:t>∆</a:t>
            </a:r>
            <a:r>
              <a:rPr sz="600" spc="25" dirty="0">
                <a:cs typeface="PMingLiU"/>
              </a:rPr>
              <a:t>Pu</a:t>
            </a:r>
            <a:r>
              <a:rPr sz="600" spc="65" dirty="0">
                <a:cs typeface="PMingLiU"/>
              </a:rPr>
              <a:t>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baseline="6944" dirty="0">
                <a:cs typeface="Arial"/>
              </a:rPr>
              <a:t> </a:t>
            </a:r>
            <a:r>
              <a:rPr sz="1200" spc="157" baseline="6944" dirty="0">
                <a:cs typeface="Arial"/>
              </a:rPr>
              <a:t> </a:t>
            </a:r>
            <a:r>
              <a:rPr sz="1200" spc="434" baseline="6944" dirty="0">
                <a:cs typeface="PMingLiU"/>
              </a:rPr>
              <a:t>:</a:t>
            </a:r>
            <a:r>
              <a:rPr sz="1200" spc="254" baseline="6944" dirty="0">
                <a:cs typeface="PMingLiU"/>
              </a:rPr>
              <a:t>-</a:t>
            </a:r>
            <a:r>
              <a:rPr sz="1200" baseline="6944" dirty="0">
                <a:cs typeface="PMingLiU"/>
              </a:rPr>
              <a:t>  </a:t>
            </a:r>
            <a:r>
              <a:rPr sz="1200" spc="-112" baseline="6944" dirty="0">
                <a:cs typeface="PMingLiU"/>
              </a:rPr>
              <a:t> 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30" baseline="6944" dirty="0">
                <a:cs typeface="Arial"/>
              </a:rPr>
              <a:t>p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202" baseline="6944" dirty="0">
                <a:cs typeface="Arial"/>
              </a:rPr>
              <a:t>t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127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30" baseline="6944" dirty="0">
                <a:cs typeface="Arial"/>
              </a:rPr>
              <a:t>p</a:t>
            </a:r>
            <a:r>
              <a:rPr sz="1200" spc="89" baseline="6944" dirty="0">
                <a:cs typeface="Arial"/>
              </a:rPr>
              <a:t>)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322" baseline="6944" dirty="0">
                <a:cs typeface="Arial"/>
              </a:rPr>
              <a:t>∆</a:t>
            </a:r>
            <a:r>
              <a:rPr sz="600" spc="50" dirty="0">
                <a:cs typeface="PMingLiU"/>
              </a:rPr>
              <a:t>Autho</a:t>
            </a:r>
            <a:r>
              <a:rPr sz="600" spc="80" dirty="0">
                <a:cs typeface="PMingLiU"/>
              </a:rPr>
              <a:t>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-52" baseline="6944" dirty="0">
                <a:cs typeface="Arial"/>
              </a:rPr>
              <a:t>a</a:t>
            </a:r>
            <a:r>
              <a:rPr sz="1200" i="1" spc="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baseline="6944" dirty="0">
                <a:cs typeface="Arial"/>
              </a:rPr>
              <a:t>n</a:t>
            </a:r>
            <a:r>
              <a:rPr sz="1200" spc="89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894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sz="1200" spc="97" baseline="6944" dirty="0">
                <a:cs typeface="Arial"/>
              </a:rPr>
              <a:t>∆</a:t>
            </a:r>
            <a:r>
              <a:rPr sz="600" spc="65" dirty="0">
                <a:cs typeface="PMingLiU"/>
              </a:rPr>
              <a:t>Writes</a:t>
            </a:r>
            <a:r>
              <a:rPr sz="1200" spc="97" baseline="6944" dirty="0">
                <a:cs typeface="Arial"/>
              </a:rPr>
              <a:t>(</a:t>
            </a:r>
            <a:r>
              <a:rPr sz="1200" i="1" spc="97" baseline="6944" dirty="0">
                <a:cs typeface="Arial"/>
              </a:rPr>
              <a:t>a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60" baseline="6944" dirty="0">
                <a:cs typeface="Arial"/>
              </a:rPr>
              <a:t>p</a:t>
            </a:r>
            <a:r>
              <a:rPr sz="1200" spc="60" baseline="6944" dirty="0">
                <a:cs typeface="Arial"/>
              </a:rPr>
              <a:t>) </a:t>
            </a:r>
            <a:r>
              <a:rPr sz="1200" spc="104" baseline="6944" dirty="0">
                <a:cs typeface="Arial"/>
              </a:rPr>
              <a:t> </a:t>
            </a:r>
            <a:r>
              <a:rPr sz="1200" spc="345" baseline="6944" dirty="0">
                <a:cs typeface="PMingLiU"/>
              </a:rPr>
              <a:t>:-</a:t>
            </a:r>
            <a:r>
              <a:rPr sz="1200" spc="44" baseline="6944" dirty="0">
                <a:cs typeface="PMingLiU"/>
              </a:rPr>
              <a:t>Pub</a:t>
            </a:r>
            <a:r>
              <a:rPr sz="1200" spc="44" baseline="6944" dirty="0">
                <a:cs typeface="Arial"/>
              </a:rPr>
              <a:t>(</a:t>
            </a:r>
            <a:r>
              <a:rPr sz="1200" i="1" spc="44" baseline="6944" dirty="0">
                <a:cs typeface="Arial"/>
              </a:rPr>
              <a:t>p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97" baseline="6944" dirty="0">
                <a:cs typeface="Arial"/>
              </a:rPr>
              <a:t>t</a:t>
            </a:r>
            <a:r>
              <a:rPr sz="1200" spc="97" baseline="6944" dirty="0">
                <a:cs typeface="Arial"/>
              </a:rPr>
              <a:t>)</a:t>
            </a:r>
            <a:r>
              <a:rPr sz="1200" i="1" spc="97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spc="89" baseline="6944" dirty="0">
                <a:cs typeface="PMingLiU"/>
              </a:rPr>
              <a:t>Writes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p</a:t>
            </a:r>
            <a:r>
              <a:rPr sz="1200" spc="44" baseline="6944" dirty="0">
                <a:cs typeface="Arial"/>
              </a:rPr>
              <a:t>)</a:t>
            </a:r>
            <a:r>
              <a:rPr sz="1200" i="1" spc="44" baseline="6944" dirty="0">
                <a:cs typeface="Verdana Pro Cond"/>
              </a:rPr>
              <a:t>,</a:t>
            </a:r>
            <a:r>
              <a:rPr sz="1200" i="1" spc="-150" baseline="6944" dirty="0">
                <a:cs typeface="Verdana Pro Cond"/>
              </a:rPr>
              <a:t> </a:t>
            </a:r>
            <a:r>
              <a:rPr sz="1200" spc="89" baseline="6944" dirty="0">
                <a:cs typeface="Arial"/>
              </a:rPr>
              <a:t>∆</a:t>
            </a:r>
            <a:r>
              <a:rPr sz="600" spc="60" dirty="0">
                <a:cs typeface="PMingLiU"/>
              </a:rPr>
              <a:t>Author</a:t>
            </a:r>
            <a:r>
              <a:rPr sz="1200" spc="89" baseline="6944" dirty="0">
                <a:cs typeface="Arial"/>
              </a:rPr>
              <a:t>(</a:t>
            </a:r>
            <a:r>
              <a:rPr sz="1200" i="1" spc="89" baseline="6944" dirty="0">
                <a:cs typeface="Arial"/>
              </a:rPr>
              <a:t>a</a:t>
            </a:r>
            <a:r>
              <a:rPr sz="1200" i="1" spc="89" baseline="6944" dirty="0">
                <a:cs typeface="Verdana Pro Cond"/>
              </a:rPr>
              <a:t>,</a:t>
            </a:r>
            <a:r>
              <a:rPr sz="1200" i="1" spc="-142" baseline="6944" dirty="0">
                <a:cs typeface="Verdana Pro Cond"/>
              </a:rPr>
              <a:t> </a:t>
            </a:r>
            <a:r>
              <a:rPr sz="1200" i="1" spc="44" baseline="6944" dirty="0">
                <a:cs typeface="Arial"/>
              </a:rPr>
              <a:t>n</a:t>
            </a:r>
            <a:r>
              <a:rPr sz="1200" spc="44" baseline="6944" dirty="0">
                <a:cs typeface="Arial"/>
              </a:rPr>
              <a:t>)</a:t>
            </a:r>
            <a:endParaRPr sz="1200" baseline="6944" dirty="0">
              <a:cs typeface="Arial"/>
            </a:endParaRPr>
          </a:p>
          <a:p>
            <a:pPr marL="286385" indent="-228600">
              <a:lnSpc>
                <a:spcPts val="905"/>
              </a:lnSpc>
              <a:buFont typeface="+mj-lt"/>
              <a:buAutoNum type="arabicPeriod"/>
              <a:tabLst>
                <a:tab pos="309245" algn="l"/>
              </a:tabLst>
            </a:pPr>
            <a:r>
              <a:rPr lang="en-US" sz="1200" spc="97" baseline="6944" dirty="0">
                <a:cs typeface="Arial"/>
              </a:rPr>
              <a:t>∆</a:t>
            </a:r>
            <a:r>
              <a:rPr sz="900" i="1" baseline="-13888" dirty="0">
                <a:cs typeface="Arial"/>
              </a:rPr>
              <a:t>cite</a:t>
            </a:r>
            <a:r>
              <a:rPr sz="900" i="1" spc="-112" baseline="-13888" dirty="0">
                <a:cs typeface="Arial"/>
              </a:rPr>
              <a:t> 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dirty="0">
                <a:cs typeface="Arial"/>
              </a:rPr>
              <a:t> </a:t>
            </a:r>
            <a:r>
              <a:rPr sz="800" spc="105" dirty="0">
                <a:cs typeface="Arial"/>
              </a:rPr>
              <a:t> </a:t>
            </a:r>
            <a:r>
              <a:rPr sz="800" spc="290" dirty="0">
                <a:cs typeface="PMingLiU"/>
              </a:rPr>
              <a:t>:</a:t>
            </a:r>
            <a:r>
              <a:rPr sz="800" spc="170" dirty="0">
                <a:cs typeface="PMingLiU"/>
              </a:rPr>
              <a:t>-</a:t>
            </a:r>
            <a:r>
              <a:rPr sz="800" dirty="0">
                <a:cs typeface="PMingLiU"/>
              </a:rPr>
              <a:t>  </a:t>
            </a:r>
            <a:r>
              <a:rPr sz="800" spc="-75" dirty="0">
                <a:cs typeface="PMingLiU"/>
              </a:rPr>
              <a:t> </a:t>
            </a:r>
            <a:r>
              <a:rPr sz="800" spc="105" dirty="0">
                <a:cs typeface="PMingLiU"/>
              </a:rPr>
              <a:t>Cit</a:t>
            </a:r>
            <a:r>
              <a:rPr sz="800" spc="110" dirty="0">
                <a:cs typeface="PMingLiU"/>
              </a:rPr>
              <a:t>e</a:t>
            </a:r>
            <a:r>
              <a:rPr sz="800" spc="60" dirty="0">
                <a:cs typeface="Arial"/>
              </a:rPr>
              <a:t>(</a:t>
            </a:r>
            <a:r>
              <a:rPr sz="800" i="1" spc="40" dirty="0">
                <a:cs typeface="Arial"/>
              </a:rPr>
              <a:t>c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215" dirty="0">
                <a:cs typeface="Arial"/>
              </a:rPr>
              <a:t>∆</a:t>
            </a:r>
            <a:r>
              <a:rPr sz="900" spc="37" baseline="-9259" dirty="0">
                <a:cs typeface="PMingLiU"/>
              </a:rPr>
              <a:t>Pu</a:t>
            </a:r>
            <a:r>
              <a:rPr sz="900" spc="97" baseline="-9259" dirty="0">
                <a:cs typeface="PMingLiU"/>
              </a:rPr>
              <a:t>b</a:t>
            </a:r>
            <a:r>
              <a:rPr sz="800" spc="60" dirty="0">
                <a:cs typeface="Arial"/>
              </a:rPr>
              <a:t>(</a:t>
            </a:r>
            <a:r>
              <a:rPr sz="800" i="1" spc="20" dirty="0">
                <a:cs typeface="Arial"/>
              </a:rPr>
              <a:t>p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135" dirty="0">
                <a:cs typeface="Arial"/>
              </a:rPr>
              <a:t>t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1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40" dirty="0">
                <a:cs typeface="Arial"/>
              </a:rPr>
              <a:t>c</a:t>
            </a:r>
            <a:r>
              <a:rPr sz="800" spc="60" dirty="0">
                <a:cs typeface="Arial"/>
              </a:rPr>
              <a:t>)</a:t>
            </a:r>
            <a:r>
              <a:rPr sz="800" i="1" spc="5" dirty="0">
                <a:cs typeface="Verdana Pro Cond"/>
              </a:rPr>
              <a:t>,</a:t>
            </a:r>
            <a:r>
              <a:rPr sz="800" i="1" dirty="0">
                <a:cs typeface="Verdana Pro Cond"/>
              </a:rPr>
              <a:t> </a:t>
            </a:r>
            <a:r>
              <a:rPr sz="800" i="1" spc="25" dirty="0">
                <a:cs typeface="Verdana Pro Cond"/>
              </a:rPr>
              <a:t> </a:t>
            </a:r>
            <a:r>
              <a:rPr sz="800" spc="85" dirty="0">
                <a:cs typeface="PMingLiU"/>
              </a:rPr>
              <a:t>Writes</a:t>
            </a:r>
            <a:r>
              <a:rPr sz="800" spc="60" dirty="0">
                <a:cs typeface="Arial"/>
              </a:rPr>
              <a:t>(</a:t>
            </a:r>
            <a:r>
              <a:rPr sz="800" i="1" spc="-40" dirty="0">
                <a:cs typeface="Arial"/>
              </a:rPr>
              <a:t>a</a:t>
            </a:r>
            <a:r>
              <a:rPr sz="900" spc="44" baseline="-9259" dirty="0">
                <a:cs typeface="Arial"/>
              </a:rPr>
              <a:t>2</a:t>
            </a:r>
            <a:r>
              <a:rPr sz="800" i="1" spc="5" dirty="0">
                <a:cs typeface="Verdana Pro Cond"/>
              </a:rPr>
              <a:t>,</a:t>
            </a:r>
            <a:r>
              <a:rPr sz="800" i="1" spc="-100" dirty="0">
                <a:cs typeface="Verdana Pro Cond"/>
              </a:rPr>
              <a:t> </a:t>
            </a:r>
            <a:r>
              <a:rPr sz="800" i="1" spc="20" dirty="0">
                <a:cs typeface="Arial"/>
              </a:rPr>
              <a:t>p</a:t>
            </a:r>
            <a:r>
              <a:rPr sz="800" spc="60" dirty="0">
                <a:cs typeface="Arial"/>
              </a:rPr>
              <a:t>)</a:t>
            </a:r>
            <a:endParaRPr sz="800" dirty="0">
              <a:cs typeface="Arial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58E9542-80BC-3349-AB88-03DC588B08FC}"/>
              </a:ext>
            </a:extLst>
          </p:cNvPr>
          <p:cNvSpPr txBox="1"/>
          <p:nvPr/>
        </p:nvSpPr>
        <p:spPr>
          <a:xfrm>
            <a:off x="1236546" y="3206609"/>
            <a:ext cx="1957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Poly-time in data complexity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14808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Experimental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Setup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635457"/>
            <a:ext cx="65265" cy="65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7532" y="508226"/>
            <a:ext cx="3987800" cy="1437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98805">
              <a:lnSpc>
                <a:spcPct val="125299"/>
              </a:lnSpc>
              <a:spcBef>
                <a:spcPts val="100"/>
              </a:spcBef>
            </a:pPr>
            <a:r>
              <a:rPr sz="1100" spc="-40" dirty="0">
                <a:latin typeface="Tahoma"/>
                <a:cs typeface="Tahoma"/>
              </a:rPr>
              <a:t>Datasets:</a:t>
            </a:r>
            <a:r>
              <a:rPr sz="1100" spc="145" dirty="0"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0070C0"/>
                </a:solidFill>
                <a:latin typeface="Tahoma"/>
                <a:cs typeface="Tahoma"/>
              </a:rPr>
              <a:t>Microsoft</a:t>
            </a:r>
            <a:r>
              <a:rPr sz="1100" spc="1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70C0"/>
                </a:solidFill>
                <a:latin typeface="Tahoma"/>
                <a:cs typeface="Tahoma"/>
              </a:rPr>
              <a:t>Academic</a:t>
            </a:r>
            <a:r>
              <a:rPr sz="1100" spc="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0070C0"/>
                </a:solidFill>
                <a:latin typeface="Tahoma"/>
                <a:cs typeface="Tahoma"/>
              </a:rPr>
              <a:t>Search</a:t>
            </a:r>
            <a:r>
              <a:rPr sz="1100" spc="2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(MAS)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and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70C0"/>
                </a:solidFill>
                <a:latin typeface="Tahoma"/>
                <a:cs typeface="Tahoma"/>
              </a:rPr>
              <a:t>TPC-H</a:t>
            </a:r>
            <a:r>
              <a:rPr sz="1100" spc="40" dirty="0">
                <a:latin typeface="Tahoma"/>
                <a:cs typeface="Tahoma"/>
              </a:rPr>
              <a:t>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Programs:</a:t>
            </a:r>
            <a:r>
              <a:rPr sz="1100" spc="13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20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MAS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programs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and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6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40" dirty="0">
                <a:latin typeface="Tahoma"/>
                <a:cs typeface="Tahoma"/>
              </a:rPr>
              <a:t>TPC-H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programs</a:t>
            </a:r>
            <a:endParaRPr sz="1100" dirty="0">
              <a:latin typeface="Tahoma"/>
              <a:cs typeface="Tahoma"/>
            </a:endParaRPr>
          </a:p>
          <a:p>
            <a:pPr marL="38100" marR="40640">
              <a:lnSpc>
                <a:spcPct val="102600"/>
              </a:lnSpc>
              <a:spcBef>
                <a:spcPts val="300"/>
              </a:spcBef>
            </a:pPr>
            <a:r>
              <a:rPr sz="1100" spc="-15" dirty="0">
                <a:latin typeface="Tahoma"/>
                <a:cs typeface="Tahoma"/>
              </a:rPr>
              <a:t>Metrics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examined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all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semantics: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containment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results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different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semantics,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size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results,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runtime,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runtime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breakdown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independent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and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step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semantics</a:t>
            </a:r>
            <a:endParaRPr sz="1100" dirty="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334"/>
              </a:spcBef>
            </a:pPr>
            <a:r>
              <a:rPr sz="1100" spc="-45" dirty="0">
                <a:latin typeface="Tahoma"/>
                <a:cs typeface="Tahoma"/>
              </a:rPr>
              <a:t>Comparison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with</a:t>
            </a:r>
            <a:r>
              <a:rPr sz="1100" spc="20" dirty="0">
                <a:latin typeface="Tahoma"/>
                <a:cs typeface="Tahoma"/>
              </a:rPr>
              <a:t> MySQL </a:t>
            </a:r>
            <a:r>
              <a:rPr sz="1100" spc="-50" dirty="0">
                <a:latin typeface="Tahoma"/>
                <a:cs typeface="Tahoma"/>
              </a:rPr>
              <a:t>and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PostgreSQL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triggers,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and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HoloClean</a:t>
            </a:r>
            <a:r>
              <a:rPr sz="1200" spc="-37" baseline="27777" dirty="0">
                <a:latin typeface="Arial"/>
                <a:cs typeface="Arial"/>
              </a:rPr>
              <a:t>1</a:t>
            </a:r>
            <a:endParaRPr sz="1200" baseline="27777" dirty="0">
              <a:latin typeface="Arial"/>
              <a:cs typeface="Arial"/>
            </a:endParaRPr>
          </a:p>
          <a:p>
            <a:pPr marR="127000" algn="ctr">
              <a:lnSpc>
                <a:spcPct val="100000"/>
              </a:lnSpc>
              <a:spcBef>
                <a:spcPts val="585"/>
              </a:spcBef>
            </a:pPr>
            <a:r>
              <a:rPr sz="1000" spc="-35" dirty="0">
                <a:latin typeface="Tahoma"/>
                <a:cs typeface="Tahoma"/>
              </a:rPr>
              <a:t>Example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50" dirty="0">
                <a:latin typeface="Tahoma"/>
                <a:cs typeface="Tahoma"/>
              </a:rPr>
              <a:t>MAS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Programs</a:t>
            </a:r>
            <a:endParaRPr sz="1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845489"/>
            <a:ext cx="65265" cy="652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1055522"/>
            <a:ext cx="65265" cy="652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089" y="1609699"/>
            <a:ext cx="65265" cy="65265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58824" y="1981885"/>
          <a:ext cx="2885440" cy="77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45">
                <a:tc>
                  <a:txBody>
                    <a:bodyPr/>
                    <a:lstStyle/>
                    <a:p>
                      <a:pPr algn="ctr">
                        <a:lnSpc>
                          <a:spcPts val="63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Num.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30"/>
                        </a:lnSpc>
                      </a:pPr>
                      <a:r>
                        <a:rPr sz="600" b="1" spc="-20" dirty="0">
                          <a:latin typeface="Arial"/>
                          <a:cs typeface="Arial"/>
                        </a:rPr>
                        <a:t>Program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00" spc="-20" dirty="0">
                          <a:latin typeface="Arial"/>
                          <a:cs typeface="Arial"/>
                        </a:rPr>
                        <a:t>11–15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0">
                        <a:lnSpc>
                          <a:spcPts val="220"/>
                        </a:lnSpc>
                        <a:tabLst>
                          <a:tab pos="1765935" algn="l"/>
                          <a:tab pos="2345690" algn="l"/>
                        </a:tabLst>
                      </a:pPr>
                      <a:r>
                        <a:rPr sz="500" spc="-15" dirty="0">
                          <a:latin typeface="Arial"/>
                          <a:cs typeface="Arial"/>
                        </a:rPr>
                        <a:t>11	12	13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ts val="455"/>
                        </a:lnSpc>
                      </a:pPr>
                      <a:r>
                        <a:rPr sz="600" spc="65" dirty="0">
                          <a:latin typeface="Arial"/>
                          <a:cs typeface="Arial"/>
                        </a:rPr>
                        <a:t>∆</a:t>
                      </a:r>
                      <a:r>
                        <a:rPr sz="750" i="1" spc="97" baseline="-16666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50" i="1" spc="-52" baseline="-1666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20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2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50" spc="-30" baseline="-1111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50" spc="-135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i="1" spc="110" dirty="0">
                          <a:latin typeface="Georgia"/>
                          <a:cs typeface="Georgia"/>
                        </a:rPr>
                        <a:t>−{{{{{</a:t>
                      </a:r>
                      <a:r>
                        <a:rPr sz="600" i="1" spc="1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600" i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20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2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50" spc="-30" baseline="-1111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50" spc="-135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8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i="1" spc="85" dirty="0">
                          <a:latin typeface="Georgia"/>
                          <a:cs typeface="Georgia"/>
                        </a:rPr>
                        <a:t>} </a:t>
                      </a:r>
                      <a:r>
                        <a:rPr sz="600" i="1" spc="20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600" i="1" spc="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5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600" spc="5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600" i="1" spc="5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8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i="1" spc="85" dirty="0">
                          <a:latin typeface="Georgia"/>
                          <a:cs typeface="Georgia"/>
                        </a:rPr>
                        <a:t>} </a:t>
                      </a:r>
                      <a:r>
                        <a:rPr sz="600" i="1" spc="2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600" i="1" spc="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6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15" dirty="0">
                          <a:latin typeface="Arial"/>
                          <a:cs typeface="Arial"/>
                        </a:rPr>
                        <a:t>aid</a:t>
                      </a:r>
                      <a:r>
                        <a:rPr sz="600" i="1" spc="1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8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i="1" spc="85" dirty="0">
                          <a:latin typeface="Georgia"/>
                          <a:cs typeface="Georgia"/>
                        </a:rPr>
                        <a:t>} </a:t>
                      </a:r>
                      <a:r>
                        <a:rPr sz="600" i="1" spc="20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600" i="1" spc="5" dirty="0">
                          <a:latin typeface="Trebuchet MS"/>
                          <a:cs typeface="Trebuchet MS"/>
                        </a:rPr>
                        <a:t>,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  <a:p>
                      <a:pPr marL="591185">
                        <a:lnSpc>
                          <a:spcPts val="335"/>
                        </a:lnSpc>
                        <a:tabLst>
                          <a:tab pos="1120775" algn="l"/>
                        </a:tabLst>
                      </a:pPr>
                      <a:r>
                        <a:rPr sz="500" spc="-15" dirty="0">
                          <a:latin typeface="Arial"/>
                          <a:cs typeface="Arial"/>
                        </a:rPr>
                        <a:t>14	15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ts val="495"/>
                        </a:lnSpc>
                      </a:pPr>
                      <a:r>
                        <a:rPr sz="6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ai</a:t>
                      </a:r>
                      <a:r>
                        <a:rPr sz="600" i="1" spc="5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i="1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600" i="1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oid</a:t>
                      </a:r>
                      <a:r>
                        <a:rPr sz="600" i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i="1" dirty="0">
                          <a:latin typeface="Georgia"/>
                          <a:cs typeface="Georgia"/>
                        </a:rPr>
                        <a:t>}    </a:t>
                      </a:r>
                      <a:r>
                        <a:rPr sz="600" i="1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4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oi</a:t>
                      </a:r>
                      <a:r>
                        <a:rPr sz="600" i="1" spc="5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i="1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50" baseline="-1111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50" spc="-135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i="1" dirty="0">
                          <a:latin typeface="Georgia"/>
                          <a:cs typeface="Georgia"/>
                        </a:rPr>
                        <a:t>}</a:t>
                      </a:r>
                      <a:endParaRPr sz="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20" dirty="0">
                          <a:latin typeface="Arial"/>
                          <a:cs typeface="Arial"/>
                        </a:rPr>
                        <a:t>16–20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710"/>
                        </a:lnSpc>
                        <a:spcBef>
                          <a:spcPts val="25"/>
                        </a:spcBef>
                      </a:pPr>
                      <a:r>
                        <a:rPr sz="600" dirty="0">
                          <a:latin typeface="Arial"/>
                          <a:cs typeface="Arial"/>
                        </a:rPr>
                        <a:t>(1)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∆</a:t>
                      </a:r>
                      <a:r>
                        <a:rPr sz="750" i="1" baseline="-16666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50" i="1" spc="-82" baseline="-1666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oi</a:t>
                      </a:r>
                      <a:r>
                        <a:rPr sz="600" i="1" spc="5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i="1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50" baseline="-1111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50" spc="-135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i="1" dirty="0">
                          <a:latin typeface="Georgia"/>
                          <a:cs typeface="Georgia"/>
                        </a:rPr>
                        <a:t>−</a:t>
                      </a:r>
                      <a:r>
                        <a:rPr sz="600" i="1" spc="4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oi</a:t>
                      </a:r>
                      <a:r>
                        <a:rPr sz="600" i="1" spc="5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i="1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50" baseline="-1111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50" spc="-135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i="1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oid </a:t>
                      </a:r>
                      <a:r>
                        <a:rPr sz="600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C </a:t>
                      </a:r>
                      <a:r>
                        <a:rPr sz="6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spc="-2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g. </a:t>
                      </a:r>
                      <a:r>
                        <a:rPr sz="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16-20)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208279" indent="-130810">
                        <a:lnSpc>
                          <a:spcPts val="695"/>
                        </a:lnSpc>
                        <a:buAutoNum type="arabicParenBoth" startAt="2"/>
                        <a:tabLst>
                          <a:tab pos="208915" algn="l"/>
                        </a:tabLst>
                      </a:pPr>
                      <a:r>
                        <a:rPr sz="600" spc="90" dirty="0">
                          <a:latin typeface="Arial"/>
                          <a:cs typeface="Arial"/>
                        </a:rPr>
                        <a:t>∆</a:t>
                      </a:r>
                      <a:r>
                        <a:rPr sz="750" i="1" spc="135" baseline="-16666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50" i="1" spc="-135" baseline="-1666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15" dirty="0">
                          <a:latin typeface="Arial"/>
                          <a:cs typeface="Arial"/>
                        </a:rPr>
                        <a:t>aid</a:t>
                      </a:r>
                      <a:r>
                        <a:rPr sz="600" i="1" spc="1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600" i="1" spc="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-5" dirty="0">
                          <a:latin typeface="Arial"/>
                          <a:cs typeface="Arial"/>
                        </a:rPr>
                        <a:t>oid</a:t>
                      </a:r>
                      <a:r>
                        <a:rPr sz="600" i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i="1" spc="40" dirty="0">
                          <a:latin typeface="Georgia"/>
                          <a:cs typeface="Georgia"/>
                        </a:rPr>
                        <a:t>−</a:t>
                      </a:r>
                      <a:r>
                        <a:rPr sz="600" i="1" spc="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4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40" dirty="0">
                          <a:latin typeface="Arial"/>
                          <a:cs typeface="Arial"/>
                        </a:rPr>
                        <a:t>aid</a:t>
                      </a:r>
                      <a:r>
                        <a:rPr sz="600" i="1" spc="4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600" i="1" spc="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-5" dirty="0">
                          <a:latin typeface="Arial"/>
                          <a:cs typeface="Arial"/>
                        </a:rPr>
                        <a:t>oid</a:t>
                      </a:r>
                      <a:r>
                        <a:rPr sz="600" i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i="1" spc="2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80" dirty="0">
                          <a:latin typeface="Arial"/>
                          <a:cs typeface="Arial"/>
                        </a:rPr>
                        <a:t>∆</a:t>
                      </a:r>
                      <a:r>
                        <a:rPr sz="750" i="1" spc="120" baseline="-16666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50" i="1" spc="-82" baseline="-1666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20" dirty="0">
                          <a:latin typeface="Arial"/>
                          <a:cs typeface="Arial"/>
                        </a:rPr>
                        <a:t>oid</a:t>
                      </a:r>
                      <a:r>
                        <a:rPr sz="600" i="1" spc="2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50" spc="-15" baseline="-1111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50" spc="-135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(prog.</a:t>
                      </a:r>
                      <a:r>
                        <a:rPr sz="6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17-20)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208279" indent="-130810">
                        <a:lnSpc>
                          <a:spcPts val="695"/>
                        </a:lnSpc>
                        <a:buAutoNum type="arabicParenBoth" startAt="2"/>
                        <a:tabLst>
                          <a:tab pos="208915" algn="l"/>
                        </a:tabLst>
                      </a:pPr>
                      <a:r>
                        <a:rPr sz="600" spc="90" dirty="0">
                          <a:latin typeface="Arial"/>
                          <a:cs typeface="Arial"/>
                        </a:rPr>
                        <a:t>∆</a:t>
                      </a:r>
                      <a:r>
                        <a:rPr sz="750" i="1" spc="135" baseline="-16666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750" i="1" spc="-15" baseline="-1666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15" dirty="0">
                          <a:latin typeface="Arial"/>
                          <a:cs typeface="Arial"/>
                        </a:rPr>
                        <a:t>aid</a:t>
                      </a:r>
                      <a:r>
                        <a:rPr sz="600" i="1" spc="1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i="1" spc="110" dirty="0">
                          <a:latin typeface="Georgia"/>
                          <a:cs typeface="Georgia"/>
                        </a:rPr>
                        <a:t>−</a:t>
                      </a:r>
                      <a:r>
                        <a:rPr sz="600" i="1" spc="1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6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15" dirty="0">
                          <a:latin typeface="Arial"/>
                          <a:cs typeface="Arial"/>
                        </a:rPr>
                        <a:t>aid</a:t>
                      </a:r>
                      <a:r>
                        <a:rPr sz="600" i="1" spc="1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i="1" spc="2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90" dirty="0">
                          <a:latin typeface="Arial"/>
                          <a:cs typeface="Arial"/>
                        </a:rPr>
                        <a:t>∆</a:t>
                      </a:r>
                      <a:r>
                        <a:rPr sz="750" i="1" spc="135" baseline="-16666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50" i="1" spc="-135" baseline="-1666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15" dirty="0">
                          <a:latin typeface="Arial"/>
                          <a:cs typeface="Arial"/>
                        </a:rPr>
                        <a:t>aid</a:t>
                      </a:r>
                      <a:r>
                        <a:rPr sz="600" i="1" spc="1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600" i="1" spc="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-5" dirty="0">
                          <a:latin typeface="Arial"/>
                          <a:cs typeface="Arial"/>
                        </a:rPr>
                        <a:t>oid</a:t>
                      </a:r>
                      <a:r>
                        <a:rPr sz="600" i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(prog.</a:t>
                      </a:r>
                      <a:r>
                        <a:rPr sz="6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18-20)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ts val="695"/>
                        </a:lnSpc>
                      </a:pPr>
                      <a:r>
                        <a:rPr sz="600" spc="25" dirty="0">
                          <a:latin typeface="Arial"/>
                          <a:cs typeface="Arial"/>
                        </a:rPr>
                        <a:t>(4)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80" dirty="0">
                          <a:latin typeface="Arial"/>
                          <a:cs typeface="Arial"/>
                        </a:rPr>
                        <a:t>∆</a:t>
                      </a:r>
                      <a:r>
                        <a:rPr sz="750" i="1" spc="120" baseline="-16666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50" i="1" spc="-75" baseline="-1666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20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2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7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600" spc="7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i="1" spc="50" dirty="0">
                          <a:latin typeface="Georgia"/>
                          <a:cs typeface="Georgia"/>
                        </a:rPr>
                        <a:t>−</a:t>
                      </a:r>
                      <a:r>
                        <a:rPr sz="600" i="1" spc="5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600" spc="5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50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5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600" spc="5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i="1" spc="5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90" dirty="0">
                          <a:latin typeface="Arial"/>
                          <a:cs typeface="Arial"/>
                        </a:rPr>
                        <a:t>∆</a:t>
                      </a:r>
                      <a:r>
                        <a:rPr sz="750" i="1" spc="135" baseline="-16666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750" i="1" spc="-7" baseline="-1666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15" dirty="0">
                          <a:latin typeface="Arial"/>
                          <a:cs typeface="Arial"/>
                        </a:rPr>
                        <a:t>aid</a:t>
                      </a:r>
                      <a:r>
                        <a:rPr sz="600" i="1" spc="1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(prog.</a:t>
                      </a:r>
                      <a:r>
                        <a:rPr sz="6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19-20)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ts val="710"/>
                        </a:lnSpc>
                      </a:pPr>
                      <a:r>
                        <a:rPr sz="600" spc="25" dirty="0">
                          <a:latin typeface="Arial"/>
                          <a:cs typeface="Arial"/>
                        </a:rPr>
                        <a:t>(5)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65" dirty="0">
                          <a:latin typeface="Arial"/>
                          <a:cs typeface="Arial"/>
                        </a:rPr>
                        <a:t>∆</a:t>
                      </a:r>
                      <a:r>
                        <a:rPr sz="750" i="1" spc="97" baseline="-16666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50" i="1" spc="-52" baseline="-1666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20" dirty="0">
                          <a:latin typeface="Arial"/>
                          <a:cs typeface="Arial"/>
                        </a:rPr>
                        <a:t>citing</a:t>
                      </a:r>
                      <a:r>
                        <a:rPr sz="600" i="1" spc="2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45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i="1" spc="80" dirty="0">
                          <a:latin typeface="Georgia"/>
                          <a:cs typeface="Georgia"/>
                        </a:rPr>
                        <a:t>−</a:t>
                      </a:r>
                      <a:r>
                        <a:rPr sz="600" i="1" spc="8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600" i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20" dirty="0">
                          <a:latin typeface="Arial"/>
                          <a:cs typeface="Arial"/>
                        </a:rPr>
                        <a:t>citing</a:t>
                      </a:r>
                      <a:r>
                        <a:rPr sz="600" i="1" spc="2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i="1" spc="25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spc="80" dirty="0">
                          <a:latin typeface="Arial"/>
                          <a:cs typeface="Arial"/>
                        </a:rPr>
                        <a:t>∆</a:t>
                      </a:r>
                      <a:r>
                        <a:rPr sz="750" i="1" spc="120" baseline="-16666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50" i="1" spc="-75" baseline="-1666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600" i="1" spc="20" dirty="0">
                          <a:latin typeface="Arial"/>
                          <a:cs typeface="Arial"/>
                        </a:rPr>
                        <a:t>pid</a:t>
                      </a:r>
                      <a:r>
                        <a:rPr sz="600" i="1" spc="20" dirty="0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6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00" i="1" spc="7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600" spc="7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(prog.</a:t>
                      </a:r>
                      <a:r>
                        <a:rPr sz="6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20)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38544" y="302293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0444" y="3029986"/>
            <a:ext cx="4253230" cy="301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30480" indent="163830">
              <a:lnSpc>
                <a:spcPct val="101499"/>
              </a:lnSpc>
              <a:spcBef>
                <a:spcPts val="80"/>
              </a:spcBef>
            </a:pPr>
            <a:r>
              <a:rPr sz="900" spc="-37" baseline="37037" dirty="0">
                <a:latin typeface="Arial"/>
                <a:cs typeface="Arial"/>
              </a:rPr>
              <a:t>1</a:t>
            </a:r>
            <a:r>
              <a:rPr sz="900" spc="-25" dirty="0">
                <a:solidFill>
                  <a:srgbClr val="3333B2"/>
                </a:solidFill>
                <a:latin typeface="Arial"/>
                <a:cs typeface="Arial"/>
              </a:rPr>
              <a:t>Theodoros</a:t>
            </a:r>
            <a:r>
              <a:rPr sz="900" spc="-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3333B2"/>
                </a:solidFill>
                <a:latin typeface="Arial"/>
                <a:cs typeface="Arial"/>
              </a:rPr>
              <a:t>Rekatsinas</a:t>
            </a:r>
            <a:r>
              <a:rPr sz="900" spc="-4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333B2"/>
                </a:solidFill>
                <a:latin typeface="Arial"/>
                <a:cs typeface="Arial"/>
              </a:rPr>
              <a:t>et </a:t>
            </a:r>
            <a:r>
              <a:rPr sz="900" spc="-15" dirty="0">
                <a:solidFill>
                  <a:srgbClr val="3333B2"/>
                </a:solidFill>
                <a:latin typeface="Arial"/>
                <a:cs typeface="Arial"/>
              </a:rPr>
              <a:t>al. </a:t>
            </a:r>
            <a:r>
              <a:rPr sz="900" spc="-15" dirty="0">
                <a:latin typeface="Arial"/>
                <a:cs typeface="Arial"/>
              </a:rPr>
              <a:t>“HoloClean: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Holistic Data </a:t>
            </a:r>
            <a:r>
              <a:rPr sz="900" spc="-45" dirty="0">
                <a:latin typeface="Arial"/>
                <a:cs typeface="Arial"/>
              </a:rPr>
              <a:t>Repairs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with </a:t>
            </a:r>
            <a:r>
              <a:rPr sz="900" spc="-10" dirty="0">
                <a:latin typeface="Arial"/>
                <a:cs typeface="Arial"/>
              </a:rPr>
              <a:t>Probabilistic </a:t>
            </a:r>
            <a:r>
              <a:rPr sz="900" spc="-23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Inference”.</a:t>
            </a:r>
            <a:r>
              <a:rPr sz="900" spc="155" dirty="0"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7A7ACD"/>
                </a:solidFill>
                <a:latin typeface="Arial"/>
                <a:cs typeface="Arial"/>
              </a:rPr>
              <a:t>In:</a:t>
            </a:r>
            <a:r>
              <a:rPr sz="900" spc="165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900" i="1" spc="5" dirty="0">
                <a:solidFill>
                  <a:srgbClr val="7A7ACD"/>
                </a:solidFill>
                <a:latin typeface="Arial"/>
                <a:cs typeface="Arial"/>
              </a:rPr>
              <a:t>PVLDB</a:t>
            </a:r>
            <a:r>
              <a:rPr sz="900" i="1" spc="55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7A7ACD"/>
                </a:solidFill>
                <a:latin typeface="Arial"/>
                <a:cs typeface="Arial"/>
              </a:rPr>
              <a:t>10.11</a:t>
            </a:r>
            <a:r>
              <a:rPr sz="900" spc="55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7A7ACD"/>
                </a:solidFill>
                <a:latin typeface="Arial"/>
                <a:cs typeface="Arial"/>
              </a:rPr>
              <a:t>(2017),</a:t>
            </a:r>
            <a:r>
              <a:rPr sz="900" spc="55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7A7ACD"/>
                </a:solidFill>
                <a:latin typeface="Arial"/>
                <a:cs typeface="Arial"/>
              </a:rPr>
              <a:t>pp.</a:t>
            </a:r>
            <a:r>
              <a:rPr sz="900" spc="55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7A7ACD"/>
                </a:solidFill>
                <a:latin typeface="Arial"/>
                <a:cs typeface="Arial"/>
              </a:rPr>
              <a:t>1190–1201</a:t>
            </a:r>
            <a:r>
              <a:rPr sz="900" spc="-40" dirty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E651AF5-1641-0645-8DA9-0B7E4EF19A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35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23101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Runtime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Experiments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MAS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844" y="406055"/>
            <a:ext cx="361187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20" dirty="0">
                <a:latin typeface="Tahoma"/>
                <a:cs typeface="Tahoma"/>
              </a:rPr>
              <a:t>The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algorithms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independent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and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step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semantics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dominate.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93" y="751104"/>
            <a:ext cx="4248293" cy="8021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5844" y="1639403"/>
            <a:ext cx="4170045" cy="3638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-45" dirty="0">
                <a:latin typeface="Tahoma"/>
                <a:cs typeface="Tahoma"/>
              </a:rPr>
              <a:t>It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is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very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time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consuming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independent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semantics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to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find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minimum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satisfying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assignment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step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traverse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provenance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graph.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3065" y="2116176"/>
            <a:ext cx="2191385" cy="819785"/>
            <a:chOff x="173065" y="2116176"/>
            <a:chExt cx="2191385" cy="8197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65" y="2222256"/>
              <a:ext cx="1085490" cy="6482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270" y="2116176"/>
              <a:ext cx="1143033" cy="81937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2468" y="2924258"/>
            <a:ext cx="7747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15" dirty="0">
                <a:solidFill>
                  <a:srgbClr val="3333B2"/>
                </a:solidFill>
                <a:latin typeface="Arial"/>
                <a:cs typeface="Arial"/>
              </a:rPr>
              <a:t>(a)</a:t>
            </a:r>
            <a:r>
              <a:rPr sz="900" spc="2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Ind.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(1–15)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2760" y="2924258"/>
            <a:ext cx="8001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30" dirty="0">
                <a:solidFill>
                  <a:srgbClr val="3333B2"/>
                </a:solidFill>
                <a:latin typeface="Arial"/>
                <a:cs typeface="Arial"/>
              </a:rPr>
              <a:t>(b)</a:t>
            </a:r>
            <a:r>
              <a:rPr sz="900" spc="2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Step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(1–15)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995" y="2137440"/>
            <a:ext cx="1142967" cy="79649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430767" y="2924258"/>
            <a:ext cx="82931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25" dirty="0">
                <a:solidFill>
                  <a:srgbClr val="3333B2"/>
                </a:solidFill>
                <a:latin typeface="Arial"/>
                <a:cs typeface="Arial"/>
              </a:rPr>
              <a:t>(c) </a:t>
            </a:r>
            <a:r>
              <a:rPr sz="900" spc="-10" dirty="0">
                <a:latin typeface="Arial"/>
                <a:cs typeface="Arial"/>
              </a:rPr>
              <a:t>Ind.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(16–20)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5109" y="2165264"/>
            <a:ext cx="1280132" cy="76654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98964" y="2924258"/>
            <a:ext cx="858519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30" dirty="0">
                <a:solidFill>
                  <a:srgbClr val="3333B2"/>
                </a:solidFill>
                <a:latin typeface="Arial"/>
                <a:cs typeface="Arial"/>
              </a:rPr>
              <a:t>(d)</a:t>
            </a:r>
            <a:r>
              <a:rPr sz="900" spc="2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Step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(16–20)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59C966B-D726-6F40-BC74-796C8254617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36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192341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Comparison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HoloClean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516369"/>
            <a:ext cx="65265" cy="65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932" y="432916"/>
            <a:ext cx="4060190" cy="164401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84455">
              <a:lnSpc>
                <a:spcPct val="102699"/>
              </a:lnSpc>
              <a:spcBef>
                <a:spcPts val="55"/>
              </a:spcBef>
            </a:pPr>
            <a:r>
              <a:rPr sz="1100" spc="-25" dirty="0">
                <a:latin typeface="Tahoma"/>
                <a:cs typeface="Tahoma"/>
              </a:rPr>
              <a:t>HoloClean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relaxes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constraints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and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75" dirty="0">
                <a:latin typeface="Tahoma"/>
                <a:cs typeface="Tahoma"/>
              </a:rPr>
              <a:t>uses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machine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learning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infer </a:t>
            </a:r>
            <a:r>
              <a:rPr sz="1100" spc="-3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most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likely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i="1" spc="-15" dirty="0">
                <a:latin typeface="Calibri"/>
                <a:cs typeface="Calibri"/>
              </a:rPr>
              <a:t>value</a:t>
            </a:r>
            <a:r>
              <a:rPr sz="1100" i="1" spc="110" dirty="0">
                <a:latin typeface="Calibri"/>
                <a:cs typeface="Calibri"/>
              </a:rPr>
              <a:t> </a:t>
            </a:r>
            <a:r>
              <a:rPr sz="1100" i="1" spc="-15" dirty="0">
                <a:latin typeface="Calibri"/>
                <a:cs typeface="Calibri"/>
              </a:rPr>
              <a:t>changes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spc="-20" dirty="0">
                <a:latin typeface="Tahoma"/>
                <a:cs typeface="Tahoma"/>
              </a:rPr>
              <a:t>Our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semantics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guarantee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that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all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constraints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will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be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satisfied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using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i="1" spc="-5" dirty="0">
                <a:latin typeface="Calibri"/>
                <a:cs typeface="Calibri"/>
              </a:rPr>
              <a:t>tuple</a:t>
            </a:r>
            <a:r>
              <a:rPr sz="1100" i="1" spc="70" dirty="0">
                <a:latin typeface="Calibri"/>
                <a:cs typeface="Calibri"/>
              </a:rPr>
              <a:t> </a:t>
            </a:r>
            <a:r>
              <a:rPr sz="1100" i="1" spc="-10" dirty="0">
                <a:latin typeface="Calibri"/>
                <a:cs typeface="Calibri"/>
              </a:rPr>
              <a:t>deletions</a:t>
            </a:r>
            <a:endParaRPr sz="1100">
              <a:latin typeface="Calibri"/>
              <a:cs typeface="Calibri"/>
            </a:endParaRPr>
          </a:p>
          <a:p>
            <a:pPr marL="12700" marR="441959">
              <a:lnSpc>
                <a:spcPct val="102600"/>
              </a:lnSpc>
              <a:spcBef>
                <a:spcPts val="200"/>
              </a:spcBef>
            </a:pPr>
            <a:r>
              <a:rPr sz="1100" spc="-45" dirty="0">
                <a:latin typeface="Tahoma"/>
                <a:cs typeface="Tahoma"/>
              </a:rPr>
              <a:t>One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performed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comparisons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to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HoloClean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with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4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denial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constraints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table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with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5000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tuples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200"/>
              </a:spcBef>
            </a:pPr>
            <a:r>
              <a:rPr sz="1100" spc="-35" dirty="0">
                <a:latin typeface="Tahoma"/>
                <a:cs typeface="Tahoma"/>
              </a:rPr>
              <a:t>Number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over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deletions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15" dirty="0">
                <a:latin typeface="Tahoma"/>
                <a:cs typeface="Tahoma"/>
              </a:rPr>
              <a:t>(+)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each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four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semantics 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compared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with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number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under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repaired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tuples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(</a:t>
            </a:r>
            <a:r>
              <a:rPr sz="1100" i="1" spc="-15" dirty="0">
                <a:latin typeface="Meiryo"/>
                <a:cs typeface="Meiryo"/>
              </a:rPr>
              <a:t>−</a:t>
            </a:r>
            <a:r>
              <a:rPr sz="1100" spc="-15" dirty="0">
                <a:latin typeface="Tahoma"/>
                <a:cs typeface="Tahoma"/>
              </a:rPr>
              <a:t>)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by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HoloClean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increasing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number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errors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885736"/>
            <a:ext cx="65265" cy="652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089" y="1255090"/>
            <a:ext cx="65265" cy="652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1624457"/>
            <a:ext cx="65265" cy="65265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42987" y="2195969"/>
          <a:ext cx="2880994" cy="1002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61009">
                        <a:lnSpc>
                          <a:spcPts val="825"/>
                        </a:lnSpc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Deleted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Tuples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825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Repaired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Tuples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Errors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44"/>
                        </a:lnSpc>
                      </a:pPr>
                      <a:r>
                        <a:rPr sz="800" b="1" spc="-15" dirty="0">
                          <a:latin typeface="Arial"/>
                          <a:cs typeface="Arial"/>
                        </a:rPr>
                        <a:t>Ind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844"/>
                        </a:lnSpc>
                      </a:pPr>
                      <a:r>
                        <a:rPr sz="800" b="1" spc="-20" dirty="0">
                          <a:latin typeface="Arial"/>
                          <a:cs typeface="Arial"/>
                        </a:rPr>
                        <a:t>Step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-25" dirty="0">
                          <a:latin typeface="Arial"/>
                          <a:cs typeface="Arial"/>
                        </a:rPr>
                        <a:t>Stage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-40" dirty="0">
                          <a:latin typeface="Arial"/>
                          <a:cs typeface="Arial"/>
                        </a:rPr>
                        <a:t>End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44"/>
                        </a:lnSpc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HoloClean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100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sz="800" b="1" spc="100" dirty="0">
                          <a:latin typeface="Arial"/>
                          <a:cs typeface="Arial"/>
                        </a:rPr>
                        <a:t>+0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</a:pPr>
                      <a:r>
                        <a:rPr sz="800" b="1" spc="100" dirty="0">
                          <a:latin typeface="Arial"/>
                          <a:cs typeface="Arial"/>
                        </a:rPr>
                        <a:t>+0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5" dirty="0">
                          <a:latin typeface="Arial"/>
                          <a:cs typeface="Arial"/>
                        </a:rPr>
                        <a:t>+389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5" dirty="0">
                          <a:latin typeface="Arial"/>
                          <a:cs typeface="Arial"/>
                        </a:rPr>
                        <a:t>+389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-26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200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844"/>
                        </a:lnSpc>
                      </a:pPr>
                      <a:r>
                        <a:rPr sz="800" b="1" spc="100" dirty="0">
                          <a:latin typeface="Arial"/>
                          <a:cs typeface="Arial"/>
                        </a:rPr>
                        <a:t>+0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ts val="844"/>
                        </a:lnSpc>
                      </a:pPr>
                      <a:r>
                        <a:rPr sz="800" b="1" spc="100" dirty="0">
                          <a:latin typeface="Arial"/>
                          <a:cs typeface="Arial"/>
                        </a:rPr>
                        <a:t>+1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45" dirty="0">
                          <a:latin typeface="Arial"/>
                          <a:cs typeface="Arial"/>
                        </a:rPr>
                        <a:t>+479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45" dirty="0">
                          <a:latin typeface="Arial"/>
                          <a:cs typeface="Arial"/>
                        </a:rPr>
                        <a:t>+479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-60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844"/>
                        </a:lnSpc>
                      </a:pPr>
                      <a:r>
                        <a:rPr sz="800" b="1" spc="100" dirty="0">
                          <a:latin typeface="Arial"/>
                          <a:cs typeface="Arial"/>
                        </a:rPr>
                        <a:t>+0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ts val="844"/>
                        </a:lnSpc>
                      </a:pPr>
                      <a:r>
                        <a:rPr sz="800" b="1" spc="100" dirty="0">
                          <a:latin typeface="Arial"/>
                          <a:cs typeface="Arial"/>
                        </a:rPr>
                        <a:t>+5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45" dirty="0">
                          <a:latin typeface="Arial"/>
                          <a:cs typeface="Arial"/>
                        </a:rPr>
                        <a:t>+630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45" dirty="0">
                          <a:latin typeface="Arial"/>
                          <a:cs typeface="Arial"/>
                        </a:rPr>
                        <a:t>+630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44"/>
                        </a:lnSpc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-128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844"/>
                        </a:lnSpc>
                      </a:pPr>
                      <a:r>
                        <a:rPr sz="800" b="1" spc="100" dirty="0">
                          <a:latin typeface="Arial"/>
                          <a:cs typeface="Arial"/>
                        </a:rPr>
                        <a:t>+0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44"/>
                        </a:lnSpc>
                      </a:pPr>
                      <a:r>
                        <a:rPr sz="800" b="1" spc="65" dirty="0">
                          <a:latin typeface="Arial"/>
                          <a:cs typeface="Arial"/>
                        </a:rPr>
                        <a:t>+16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45" dirty="0">
                          <a:latin typeface="Arial"/>
                          <a:cs typeface="Arial"/>
                        </a:rPr>
                        <a:t>+786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45" dirty="0">
                          <a:latin typeface="Arial"/>
                          <a:cs typeface="Arial"/>
                        </a:rPr>
                        <a:t>+786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44"/>
                        </a:lnSpc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-234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700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844"/>
                        </a:lnSpc>
                      </a:pPr>
                      <a:r>
                        <a:rPr sz="800" b="1" spc="100" dirty="0">
                          <a:latin typeface="Arial"/>
                          <a:cs typeface="Arial"/>
                        </a:rPr>
                        <a:t>+0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44"/>
                        </a:lnSpc>
                      </a:pPr>
                      <a:r>
                        <a:rPr sz="800" b="1" spc="65" dirty="0">
                          <a:latin typeface="Arial"/>
                          <a:cs typeface="Arial"/>
                        </a:rPr>
                        <a:t>+21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45" dirty="0">
                          <a:latin typeface="Arial"/>
                          <a:cs typeface="Arial"/>
                        </a:rPr>
                        <a:t>+878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45" dirty="0">
                          <a:latin typeface="Arial"/>
                          <a:cs typeface="Arial"/>
                        </a:rPr>
                        <a:t>+878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44"/>
                        </a:lnSpc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-480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1000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844"/>
                        </a:lnSpc>
                      </a:pPr>
                      <a:r>
                        <a:rPr sz="800" b="1" spc="100" dirty="0">
                          <a:latin typeface="Arial"/>
                          <a:cs typeface="Arial"/>
                        </a:rPr>
                        <a:t>+0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44"/>
                        </a:lnSpc>
                      </a:pPr>
                      <a:r>
                        <a:rPr sz="800" b="1" spc="65" dirty="0">
                          <a:latin typeface="Arial"/>
                          <a:cs typeface="Arial"/>
                        </a:rPr>
                        <a:t>+34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+1000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4"/>
                        </a:lnSpc>
                      </a:pPr>
                      <a:r>
                        <a:rPr sz="800" b="1" spc="35" dirty="0">
                          <a:latin typeface="Arial"/>
                          <a:cs typeface="Arial"/>
                        </a:rPr>
                        <a:t>+1000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844"/>
                        </a:lnSpc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-693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523F1C8-0787-1049-83C2-CD6283178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37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10356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986193"/>
            <a:ext cx="65265" cy="652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1540370"/>
            <a:ext cx="65265" cy="652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2094560"/>
            <a:ext cx="65265" cy="652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089" y="2514625"/>
            <a:ext cx="65265" cy="652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089" y="2724658"/>
            <a:ext cx="65265" cy="6526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5844" y="648929"/>
            <a:ext cx="4356735" cy="21844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b="1" spc="15" dirty="0">
                <a:latin typeface="Arial"/>
                <a:cs typeface="Arial"/>
              </a:rPr>
              <a:t>Data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Repair</a:t>
            </a:r>
            <a:endParaRPr sz="1100" dirty="0">
              <a:latin typeface="Arial"/>
              <a:cs typeface="Arial"/>
            </a:endParaRPr>
          </a:p>
          <a:p>
            <a:pPr marL="289560" marR="223520">
              <a:lnSpc>
                <a:spcPct val="102600"/>
              </a:lnSpc>
              <a:spcBef>
                <a:spcPts val="300"/>
              </a:spcBef>
            </a:pPr>
            <a:r>
              <a:rPr sz="1100" spc="-35" dirty="0">
                <a:latin typeface="Tahoma"/>
                <a:cs typeface="Tahoma"/>
              </a:rPr>
              <a:t>Various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constraints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forms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including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functional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dependencies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and 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versions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thereof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0000FF"/>
                </a:solidFill>
                <a:latin typeface="Tahoma"/>
                <a:cs typeface="Tahoma"/>
              </a:rPr>
              <a:t>[Bohannon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07’]</a:t>
            </a:r>
            <a:r>
              <a:rPr sz="1100" spc="-40" dirty="0">
                <a:latin typeface="Tahoma"/>
                <a:cs typeface="Tahoma"/>
              </a:rPr>
              <a:t>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[Koudas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09’]</a:t>
            </a:r>
            <a:r>
              <a:rPr sz="1100" spc="-40" dirty="0">
                <a:latin typeface="Tahoma"/>
                <a:cs typeface="Tahoma"/>
              </a:rPr>
              <a:t>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denial </a:t>
            </a:r>
            <a:r>
              <a:rPr sz="1100" spc="-3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constraints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[Chomicki</a:t>
            </a:r>
            <a:r>
              <a:rPr sz="11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sz="11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05’]</a:t>
            </a:r>
            <a:r>
              <a:rPr sz="1100" spc="-40" dirty="0">
                <a:latin typeface="Tahoma"/>
                <a:cs typeface="Tahoma"/>
              </a:rPr>
              <a:t>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and</a:t>
            </a:r>
            <a:r>
              <a:rPr sz="1100" spc="20" dirty="0">
                <a:latin typeface="Tahoma"/>
                <a:cs typeface="Tahoma"/>
              </a:rPr>
              <a:t> SQL </a:t>
            </a:r>
            <a:r>
              <a:rPr sz="1100" spc="-40" dirty="0">
                <a:latin typeface="Tahoma"/>
                <a:cs typeface="Tahoma"/>
              </a:rPr>
              <a:t>triggers</a:t>
            </a:r>
            <a:endParaRPr sz="1100" dirty="0">
              <a:latin typeface="Tahoma"/>
              <a:cs typeface="Tahoma"/>
            </a:endParaRPr>
          </a:p>
          <a:p>
            <a:pPr marL="289560" marR="5080">
              <a:lnSpc>
                <a:spcPct val="102600"/>
              </a:lnSpc>
              <a:spcBef>
                <a:spcPts val="300"/>
              </a:spcBef>
            </a:pPr>
            <a:r>
              <a:rPr sz="1100" spc="-35" dirty="0">
                <a:latin typeface="Tahoma"/>
                <a:cs typeface="Tahoma"/>
              </a:rPr>
              <a:t>Repairing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through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tuple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deletions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[Chomicki</a:t>
            </a:r>
            <a:r>
              <a:rPr sz="1100" spc="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sz="1100" spc="1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1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05’]</a:t>
            </a:r>
            <a:r>
              <a:rPr sz="1100" spc="-40" dirty="0">
                <a:latin typeface="Tahoma"/>
                <a:cs typeface="Tahoma"/>
              </a:rPr>
              <a:t>,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0000FF"/>
                </a:solidFill>
                <a:latin typeface="Tahoma"/>
                <a:cs typeface="Tahoma"/>
              </a:rPr>
              <a:t>[Lopatenko</a:t>
            </a:r>
            <a:r>
              <a:rPr sz="1100" spc="1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 </a:t>
            </a:r>
            <a:r>
              <a:rPr sz="1100" spc="-3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07’]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or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through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cell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value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repair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0000FF"/>
                </a:solidFill>
                <a:latin typeface="Tahoma"/>
                <a:cs typeface="Tahoma"/>
              </a:rPr>
              <a:t>[Rekatsinas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17’]</a:t>
            </a:r>
            <a:r>
              <a:rPr sz="1100" spc="-40" dirty="0">
                <a:latin typeface="Tahoma"/>
                <a:cs typeface="Tahoma"/>
              </a:rPr>
              <a:t>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0000FF"/>
                </a:solidFill>
                <a:latin typeface="Tahoma"/>
                <a:cs typeface="Tahoma"/>
              </a:rPr>
              <a:t>[Chu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 al.,</a:t>
            </a:r>
            <a:r>
              <a:rPr sz="1100" spc="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13’]</a:t>
            </a:r>
            <a:r>
              <a:rPr lang="en-US" sz="1100" spc="-40" dirty="0">
                <a:solidFill>
                  <a:srgbClr val="0000FF"/>
                </a:solidFill>
                <a:latin typeface="Tahoma"/>
                <a:cs typeface="Tahoma"/>
              </a:rPr>
              <a:t>, </a:t>
            </a:r>
            <a:r>
              <a:rPr lang="en-US" sz="1100" spc="-50" dirty="0">
                <a:solidFill>
                  <a:srgbClr val="0000FF"/>
                </a:solidFill>
                <a:latin typeface="Tahoma"/>
                <a:cs typeface="Tahoma"/>
              </a:rPr>
              <a:t>[</a:t>
            </a:r>
            <a:r>
              <a:rPr lang="en-US" sz="1100" spc="-50" dirty="0" err="1">
                <a:solidFill>
                  <a:srgbClr val="0000FF"/>
                </a:solidFill>
                <a:latin typeface="Tahoma"/>
                <a:cs typeface="Tahoma"/>
              </a:rPr>
              <a:t>Livshits</a:t>
            </a:r>
            <a:r>
              <a:rPr lang="en-US"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lang="en-US"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lang="en-US"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lang="en-US"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lang="en-US"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lang="en-US" sz="1100" spc="-40" dirty="0">
                <a:solidFill>
                  <a:srgbClr val="0000FF"/>
                </a:solidFill>
                <a:latin typeface="Tahoma"/>
                <a:cs typeface="Tahoma"/>
              </a:rPr>
              <a:t>18’], </a:t>
            </a:r>
            <a:r>
              <a:rPr lang="en-US" sz="1100" spc="-50" dirty="0">
                <a:solidFill>
                  <a:srgbClr val="0000FF"/>
                </a:solidFill>
                <a:latin typeface="Tahoma"/>
                <a:cs typeface="Tahoma"/>
              </a:rPr>
              <a:t>[</a:t>
            </a:r>
            <a:r>
              <a:rPr lang="en-US" sz="1100" spc="-50" dirty="0" err="1">
                <a:solidFill>
                  <a:srgbClr val="0000FF"/>
                </a:solidFill>
                <a:latin typeface="Tahoma"/>
                <a:cs typeface="Tahoma"/>
              </a:rPr>
              <a:t>Kolahi</a:t>
            </a:r>
            <a:r>
              <a:rPr lang="en-US" sz="1100" spc="-50" dirty="0">
                <a:solidFill>
                  <a:srgbClr val="0000FF"/>
                </a:solidFill>
                <a:latin typeface="Tahoma"/>
                <a:cs typeface="Tahoma"/>
              </a:rPr>
              <a:t> et al.</a:t>
            </a:r>
            <a:r>
              <a:rPr lang="en-US" sz="1100" spc="-30" dirty="0">
                <a:solidFill>
                  <a:srgbClr val="0000FF"/>
                </a:solidFill>
                <a:latin typeface="Tahoma"/>
                <a:cs typeface="Tahoma"/>
              </a:rPr>
              <a:t>,</a:t>
            </a:r>
            <a:r>
              <a:rPr lang="en-US"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lang="en-US" sz="1100" spc="-40" dirty="0">
                <a:solidFill>
                  <a:srgbClr val="0000FF"/>
                </a:solidFill>
                <a:latin typeface="Tahoma"/>
                <a:cs typeface="Tahoma"/>
              </a:rPr>
              <a:t>09’]</a:t>
            </a:r>
            <a:endParaRPr sz="1100" dirty="0">
              <a:latin typeface="Tahoma"/>
              <a:cs typeface="Tahoma"/>
            </a:endParaRPr>
          </a:p>
          <a:p>
            <a:pPr marL="289560">
              <a:lnSpc>
                <a:spcPct val="100000"/>
              </a:lnSpc>
              <a:spcBef>
                <a:spcPts val="330"/>
              </a:spcBef>
            </a:pPr>
            <a:r>
              <a:rPr sz="1100" spc="-35" dirty="0">
                <a:latin typeface="Tahoma"/>
                <a:cs typeface="Tahoma"/>
              </a:rPr>
              <a:t>Declarative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data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repair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0000FF"/>
                </a:solidFill>
                <a:latin typeface="Tahoma"/>
                <a:cs typeface="Tahoma"/>
              </a:rPr>
              <a:t>[Rekatsinas</a:t>
            </a:r>
            <a:r>
              <a:rPr sz="11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sz="11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17’]</a:t>
            </a:r>
            <a:r>
              <a:rPr sz="1100" spc="-40" dirty="0">
                <a:latin typeface="Tahoma"/>
                <a:cs typeface="Tahoma"/>
              </a:rPr>
              <a:t>,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0000FF"/>
                </a:solidFill>
                <a:latin typeface="Tahoma"/>
                <a:cs typeface="Tahoma"/>
              </a:rPr>
              <a:t>[Fagin</a:t>
            </a:r>
            <a:r>
              <a:rPr sz="11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16’]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b="1" spc="-30" dirty="0">
                <a:latin typeface="Arial"/>
                <a:cs typeface="Arial"/>
              </a:rPr>
              <a:t>Related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55" dirty="0">
                <a:latin typeface="Arial"/>
                <a:cs typeface="Arial"/>
              </a:rPr>
              <a:t>Fields</a:t>
            </a:r>
            <a:endParaRPr sz="1100" dirty="0">
              <a:latin typeface="Arial"/>
              <a:cs typeface="Arial"/>
            </a:endParaRPr>
          </a:p>
          <a:p>
            <a:pPr marL="289560" marR="410209">
              <a:lnSpc>
                <a:spcPct val="125299"/>
              </a:lnSpc>
            </a:pPr>
            <a:r>
              <a:rPr sz="1100" spc="-30" dirty="0">
                <a:latin typeface="Tahoma"/>
                <a:cs typeface="Tahoma"/>
              </a:rPr>
              <a:t>Causality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in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databases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[Meliou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10’]</a:t>
            </a:r>
            <a:r>
              <a:rPr sz="1100" spc="-40" dirty="0">
                <a:latin typeface="Tahoma"/>
                <a:cs typeface="Tahoma"/>
              </a:rPr>
              <a:t>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0000FF"/>
                </a:solidFill>
                <a:latin typeface="Tahoma"/>
                <a:cs typeface="Tahoma"/>
              </a:rPr>
              <a:t>[Roy</a:t>
            </a:r>
            <a:r>
              <a:rPr sz="11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sz="11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0000FF"/>
                </a:solidFill>
                <a:latin typeface="Tahoma"/>
                <a:cs typeface="Tahoma"/>
              </a:rPr>
              <a:t>14’,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15’] </a:t>
            </a:r>
            <a:r>
              <a:rPr sz="1100" spc="-3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Deletion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propagation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0000FF"/>
                </a:solidFill>
                <a:latin typeface="Tahoma"/>
                <a:cs typeface="Tahoma"/>
              </a:rPr>
              <a:t>[Buneman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sz="11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02’]</a:t>
            </a:r>
            <a:r>
              <a:rPr sz="1100" spc="-40" dirty="0">
                <a:latin typeface="Tahoma"/>
                <a:cs typeface="Tahoma"/>
              </a:rPr>
              <a:t>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0000FF"/>
                </a:solidFill>
                <a:latin typeface="Tahoma"/>
                <a:cs typeface="Tahoma"/>
              </a:rPr>
              <a:t>[Cong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FF"/>
                </a:solidFill>
                <a:latin typeface="Tahoma"/>
                <a:cs typeface="Tahoma"/>
              </a:rPr>
              <a:t>et</a:t>
            </a:r>
            <a:r>
              <a:rPr sz="1100" spc="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al.,</a:t>
            </a:r>
            <a:r>
              <a:rPr sz="1100" spc="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</a:rPr>
              <a:t>06’]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E723CEB-5154-3940-927B-7D75DFD8D9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38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25145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5" dirty="0">
                <a:solidFill>
                  <a:srgbClr val="FFFFFF"/>
                </a:solidFill>
                <a:latin typeface="Calibri"/>
                <a:cs typeface="Calibri"/>
              </a:rPr>
              <a:t>Our other work on data repair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844" y="789670"/>
            <a:ext cx="4427330" cy="176907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Tahoma"/>
                <a:cs typeface="Tahoma"/>
              </a:rPr>
              <a:t>Inconsistency measures [</a:t>
            </a:r>
            <a:r>
              <a:rPr lang="en-US" sz="1100" dirty="0" err="1">
                <a:latin typeface="Tahoma"/>
                <a:cs typeface="Tahoma"/>
              </a:rPr>
              <a:t>Livshits</a:t>
            </a:r>
            <a:r>
              <a:rPr lang="en-US" sz="1100" dirty="0">
                <a:latin typeface="Tahoma"/>
                <a:cs typeface="Tahoma"/>
              </a:rPr>
              <a:t> et al. SIGMOD’21]</a:t>
            </a:r>
          </a:p>
          <a:p>
            <a:pPr marL="641350" lvl="1" indent="-171450"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Tahoma"/>
                <a:cs typeface="Tahoma"/>
              </a:rPr>
              <a:t>Properties and complexity</a:t>
            </a:r>
          </a:p>
          <a:p>
            <a:pPr marL="184150" indent="-17145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</a:pPr>
            <a:endParaRPr lang="en-US" sz="1100" dirty="0">
              <a:latin typeface="Tahoma"/>
              <a:cs typeface="Tahoma"/>
            </a:endParaRPr>
          </a:p>
          <a:p>
            <a:pPr marL="184150" indent="-171450"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Tahoma"/>
                <a:cs typeface="Tahoma"/>
              </a:rPr>
              <a:t>Complexity for data repair under FDs [</a:t>
            </a:r>
            <a:r>
              <a:rPr lang="en-US" sz="1100" dirty="0" err="1">
                <a:latin typeface="Tahoma"/>
                <a:cs typeface="Tahoma"/>
              </a:rPr>
              <a:t>Livshits</a:t>
            </a:r>
            <a:r>
              <a:rPr lang="en-US" sz="1100" dirty="0">
                <a:latin typeface="Tahoma"/>
                <a:cs typeface="Tahoma"/>
              </a:rPr>
              <a:t> et al. PODS’18]</a:t>
            </a:r>
          </a:p>
          <a:p>
            <a:pPr marL="184150" indent="-171450">
              <a:spcBef>
                <a:spcPts val="434"/>
              </a:spcBef>
              <a:buFont typeface="Arial" panose="020B0604020202020204" pitchFamily="34" charset="0"/>
              <a:buChar char="•"/>
            </a:pPr>
            <a:endParaRPr lang="en-US" sz="1100" dirty="0">
              <a:latin typeface="Tahoma"/>
              <a:cs typeface="Tahoma"/>
            </a:endParaRPr>
          </a:p>
          <a:p>
            <a:pPr marL="184150" indent="-171450"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Tahoma"/>
                <a:cs typeface="Tahoma"/>
              </a:rPr>
              <a:t>Aggregated deletion propagation [Hu et al. PVLDB’20]</a:t>
            </a:r>
          </a:p>
          <a:p>
            <a:pPr marL="641350" lvl="1" indent="-171450"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Tahoma"/>
                <a:cs typeface="Tahoma"/>
              </a:rPr>
              <a:t>Min number of tuples to delete say 50 output tuples</a:t>
            </a:r>
          </a:p>
          <a:p>
            <a:pPr marL="641350" lvl="1" indent="-171450"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Tahoma"/>
                <a:cs typeface="Tahoma"/>
              </a:rPr>
              <a:t>Complexity and dichotomy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52F74A2-CC1A-1D43-8135-3C027643D9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39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749025639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8"/>
            <a:ext cx="9905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dirty="0">
                <a:solidFill>
                  <a:srgbClr val="FFFFFF"/>
                </a:solidFill>
                <a:cs typeface="Calibri"/>
              </a:rPr>
              <a:t>Data Repair</a:t>
            </a:r>
            <a:endParaRPr lang="en-US" sz="1400" dirty="0"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0707" y="475277"/>
            <a:ext cx="3201035" cy="967740"/>
            <a:chOff x="680707" y="475277"/>
            <a:chExt cx="3201035" cy="967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707" y="475277"/>
              <a:ext cx="3200476" cy="513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381" y="897022"/>
              <a:ext cx="960137" cy="545469"/>
            </a:xfrm>
            <a:prstGeom prst="rect">
              <a:avLst/>
            </a:prstGeom>
          </p:spPr>
        </p:pic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350493-5E97-D244-B3B0-139B86FCB4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4</a:t>
            </a:fld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7213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1126934"/>
            <a:ext cx="65265" cy="652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1336967"/>
            <a:ext cx="65265" cy="652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1719072"/>
            <a:ext cx="65265" cy="652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089" y="2311209"/>
            <a:ext cx="65265" cy="652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089" y="2521242"/>
            <a:ext cx="65265" cy="6526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5844" y="789670"/>
            <a:ext cx="4427330" cy="223849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b="1" spc="5" dirty="0">
                <a:latin typeface="Arial"/>
                <a:cs typeface="Arial"/>
              </a:rPr>
              <a:t>Main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45" dirty="0">
                <a:latin typeface="Arial"/>
                <a:cs typeface="Arial"/>
              </a:rPr>
              <a:t>Contributions</a:t>
            </a:r>
            <a:endParaRPr sz="11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334"/>
              </a:spcBef>
            </a:pPr>
            <a:r>
              <a:rPr sz="1100" spc="-40" dirty="0">
                <a:latin typeface="Tahoma"/>
                <a:cs typeface="Tahoma"/>
              </a:rPr>
              <a:t>Formulate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single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framework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four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consistent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deletion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semantics</a:t>
            </a:r>
            <a:endParaRPr sz="1100" dirty="0">
              <a:latin typeface="Tahoma"/>
              <a:cs typeface="Tahoma"/>
            </a:endParaRPr>
          </a:p>
          <a:p>
            <a:pPr marL="289560" marR="165735">
              <a:lnSpc>
                <a:spcPct val="102600"/>
              </a:lnSpc>
              <a:spcBef>
                <a:spcPts val="295"/>
              </a:spcBef>
            </a:pPr>
            <a:r>
              <a:rPr sz="1100" spc="-30" dirty="0">
                <a:latin typeface="Tahoma"/>
                <a:cs typeface="Tahoma"/>
              </a:rPr>
              <a:t>Characterization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of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complexity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and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relationships</a:t>
            </a:r>
            <a:r>
              <a:rPr sz="1100" spc="35" dirty="0">
                <a:latin typeface="Tahoma"/>
                <a:cs typeface="Tahoma"/>
              </a:rPr>
              <a:t> </a:t>
            </a:r>
            <a:r>
              <a:rPr sz="1100" spc="-70" dirty="0">
                <a:latin typeface="Tahoma"/>
                <a:cs typeface="Tahoma"/>
              </a:rPr>
              <a:t>between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semantics</a:t>
            </a:r>
            <a:endParaRPr sz="1100" dirty="0">
              <a:latin typeface="Tahoma"/>
              <a:cs typeface="Tahoma"/>
            </a:endParaRPr>
          </a:p>
          <a:p>
            <a:pPr marL="289560" marR="237490">
              <a:lnSpc>
                <a:spcPct val="102600"/>
              </a:lnSpc>
              <a:spcBef>
                <a:spcPts val="300"/>
              </a:spcBef>
            </a:pPr>
            <a:r>
              <a:rPr sz="1100" spc="-35" dirty="0">
                <a:latin typeface="Tahoma"/>
                <a:cs typeface="Tahoma"/>
              </a:rPr>
              <a:t>Devising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provenance-based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algorithms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independent</a:t>
            </a:r>
            <a:r>
              <a:rPr sz="1100" spc="3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and</a:t>
            </a:r>
            <a:r>
              <a:rPr sz="1100" spc="3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step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semantics</a:t>
            </a:r>
            <a:endParaRPr lang="en-US" sz="1100" spc="-45" dirty="0">
              <a:latin typeface="Tahoma"/>
              <a:cs typeface="Tahoma"/>
            </a:endParaRPr>
          </a:p>
          <a:p>
            <a:pPr marL="289560" marR="237490">
              <a:lnSpc>
                <a:spcPct val="102600"/>
              </a:lnSpc>
              <a:spcBef>
                <a:spcPts val="300"/>
              </a:spcBef>
            </a:pP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b="1" spc="-30" dirty="0">
                <a:latin typeface="Arial"/>
                <a:cs typeface="Arial"/>
              </a:rPr>
              <a:t>Future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Work</a:t>
            </a:r>
            <a:endParaRPr sz="1100" dirty="0">
              <a:latin typeface="Arial"/>
              <a:cs typeface="Arial"/>
            </a:endParaRPr>
          </a:p>
          <a:p>
            <a:pPr marL="289560" marR="1327785">
              <a:lnSpc>
                <a:spcPct val="125299"/>
              </a:lnSpc>
            </a:pPr>
            <a:r>
              <a:rPr sz="1100" spc="-30" dirty="0">
                <a:latin typeface="Tahoma"/>
                <a:cs typeface="Tahoma"/>
              </a:rPr>
              <a:t>Extend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algorithms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to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support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recursion 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Generalize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the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framework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for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tuple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insertions</a:t>
            </a:r>
            <a:r>
              <a:rPr lang="en-US" sz="1100" spc="-40" dirty="0">
                <a:latin typeface="Tahoma"/>
                <a:cs typeface="Tahoma"/>
              </a:rPr>
              <a:t> and updates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52F74A2-CC1A-1D43-8135-3C027643D9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40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9631" y="2035175"/>
            <a:ext cx="138874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80" dirty="0"/>
              <a:t>Thank</a:t>
            </a:r>
            <a:r>
              <a:rPr spc="-55" dirty="0"/>
              <a:t> </a:t>
            </a:r>
            <a:r>
              <a:rPr spc="-114" dirty="0"/>
              <a:t>You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96025" y="2559134"/>
            <a:ext cx="6559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latin typeface="Tahoma"/>
                <a:cs typeface="Tahoma"/>
              </a:rPr>
              <a:t>Questions?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A2E8D39-B73B-F64F-A538-5937B32F3B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41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pic>
        <p:nvPicPr>
          <p:cNvPr id="6146" name="Picture 2" descr="Amir Gilad">
            <a:extLst>
              <a:ext uri="{FF2B5EF4-FFF2-40B4-BE49-F238E27FC236}">
                <a16:creationId xmlns:a16="http://schemas.microsoft.com/office/drawing/2014/main" id="{2F147877-E8E4-7149-9D6F-0C6D0D589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1" y="772802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of. Daniel Deutch">
            <a:extLst>
              <a:ext uri="{FF2B5EF4-FFF2-40B4-BE49-F238E27FC236}">
                <a16:creationId xmlns:a16="http://schemas.microsoft.com/office/drawing/2014/main" id="{7957EBD1-1865-4E42-AE27-09FC206B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701197"/>
            <a:ext cx="880648" cy="11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8E4C6A49-D984-C74C-BFEA-E7F0CD68EB28}"/>
              </a:ext>
            </a:extLst>
          </p:cNvPr>
          <p:cNvSpPr txBox="1"/>
          <p:nvPr/>
        </p:nvSpPr>
        <p:spPr>
          <a:xfrm>
            <a:off x="444500" y="2473226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3" name="object 16">
            <a:extLst>
              <a:ext uri="{FF2B5EF4-FFF2-40B4-BE49-F238E27FC236}">
                <a16:creationId xmlns:a16="http://schemas.microsoft.com/office/drawing/2014/main" id="{CBDC526C-DE49-CE4A-92EC-7B3DF1DB6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85034"/>
              </p:ext>
            </p:extLst>
          </p:nvPr>
        </p:nvGraphicFramePr>
        <p:xfrm>
          <a:off x="274174" y="2568575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17">
            <a:extLst>
              <a:ext uri="{FF2B5EF4-FFF2-40B4-BE49-F238E27FC236}">
                <a16:creationId xmlns:a16="http://schemas.microsoft.com/office/drawing/2014/main" id="{DE59CBCD-0674-EA4B-BB96-5526D27B331F}"/>
              </a:ext>
            </a:extLst>
          </p:cNvPr>
          <p:cNvSpPr txBox="1"/>
          <p:nvPr/>
        </p:nvSpPr>
        <p:spPr>
          <a:xfrm>
            <a:off x="1081856" y="2428948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5" name="object 18">
            <a:extLst>
              <a:ext uri="{FF2B5EF4-FFF2-40B4-BE49-F238E27FC236}">
                <a16:creationId xmlns:a16="http://schemas.microsoft.com/office/drawing/2014/main" id="{62B25293-153E-D044-9CFA-8EA67E5EF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49769"/>
              </p:ext>
            </p:extLst>
          </p:nvPr>
        </p:nvGraphicFramePr>
        <p:xfrm>
          <a:off x="994410" y="2524297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19">
            <a:extLst>
              <a:ext uri="{FF2B5EF4-FFF2-40B4-BE49-F238E27FC236}">
                <a16:creationId xmlns:a16="http://schemas.microsoft.com/office/drawing/2014/main" id="{A5DED86D-3888-5D41-8024-C7E2F3412064}"/>
              </a:ext>
            </a:extLst>
          </p:cNvPr>
          <p:cNvSpPr txBox="1"/>
          <p:nvPr/>
        </p:nvSpPr>
        <p:spPr>
          <a:xfrm>
            <a:off x="1835455" y="2428948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797DED8A-6D28-6742-A59F-068609572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790494"/>
              </p:ext>
            </p:extLst>
          </p:nvPr>
        </p:nvGraphicFramePr>
        <p:xfrm>
          <a:off x="1647583" y="2524297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21">
            <a:extLst>
              <a:ext uri="{FF2B5EF4-FFF2-40B4-BE49-F238E27FC236}">
                <a16:creationId xmlns:a16="http://schemas.microsoft.com/office/drawing/2014/main" id="{13FED450-BF00-674A-BCBF-41AC066EC0FE}"/>
              </a:ext>
            </a:extLst>
          </p:cNvPr>
          <p:cNvSpPr txBox="1"/>
          <p:nvPr/>
        </p:nvSpPr>
        <p:spPr>
          <a:xfrm>
            <a:off x="2595543" y="2517511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9" name="object 22">
            <a:extLst>
              <a:ext uri="{FF2B5EF4-FFF2-40B4-BE49-F238E27FC236}">
                <a16:creationId xmlns:a16="http://schemas.microsoft.com/office/drawing/2014/main" id="{C26906E0-DD51-2945-BC7B-E537AF50E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05378"/>
              </p:ext>
            </p:extLst>
          </p:nvPr>
        </p:nvGraphicFramePr>
        <p:xfrm>
          <a:off x="2388419" y="2612860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23">
            <a:extLst>
              <a:ext uri="{FF2B5EF4-FFF2-40B4-BE49-F238E27FC236}">
                <a16:creationId xmlns:a16="http://schemas.microsoft.com/office/drawing/2014/main" id="{3B33BFA9-EE75-9746-97C4-24F3A7A84080}"/>
              </a:ext>
            </a:extLst>
          </p:cNvPr>
          <p:cNvSpPr txBox="1"/>
          <p:nvPr/>
        </p:nvSpPr>
        <p:spPr>
          <a:xfrm>
            <a:off x="3211970" y="2473226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1" name="object 24">
            <a:extLst>
              <a:ext uri="{FF2B5EF4-FFF2-40B4-BE49-F238E27FC236}">
                <a16:creationId xmlns:a16="http://schemas.microsoft.com/office/drawing/2014/main" id="{D3AD8775-029C-074F-9ABA-50FE0239F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24899"/>
              </p:ext>
            </p:extLst>
          </p:nvPr>
        </p:nvGraphicFramePr>
        <p:xfrm>
          <a:off x="3085287" y="2568575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25">
            <a:extLst>
              <a:ext uri="{FF2B5EF4-FFF2-40B4-BE49-F238E27FC236}">
                <a16:creationId xmlns:a16="http://schemas.microsoft.com/office/drawing/2014/main" id="{88DBE092-5331-8C4B-B0EC-0EE428EA08ED}"/>
              </a:ext>
            </a:extLst>
          </p:cNvPr>
          <p:cNvSpPr txBox="1"/>
          <p:nvPr/>
        </p:nvSpPr>
        <p:spPr>
          <a:xfrm>
            <a:off x="4019696" y="2473226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3" name="object 26">
            <a:extLst>
              <a:ext uri="{FF2B5EF4-FFF2-40B4-BE49-F238E27FC236}">
                <a16:creationId xmlns:a16="http://schemas.microsoft.com/office/drawing/2014/main" id="{D686CA2A-8095-1842-981A-F78044E38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754426"/>
              </p:ext>
            </p:extLst>
          </p:nvPr>
        </p:nvGraphicFramePr>
        <p:xfrm>
          <a:off x="3829050" y="2568575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AD6D47DB-174A-B14B-B6AD-835F967BA505}"/>
              </a:ext>
            </a:extLst>
          </p:cNvPr>
          <p:cNvSpPr txBox="1"/>
          <p:nvPr/>
        </p:nvSpPr>
        <p:spPr>
          <a:xfrm>
            <a:off x="95299" y="59878"/>
            <a:ext cx="1394143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Running Example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026" name="Picture 2" descr="Cartoon Illustration of Funny People Characters Group Stock Vector - 60231066">
            <a:extLst>
              <a:ext uri="{FF2B5EF4-FFF2-40B4-BE49-F238E27FC236}">
                <a16:creationId xmlns:a16="http://schemas.microsoft.com/office/drawing/2014/main" id="{8922AE8C-AFC0-3140-8ECB-DB1D7D97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70" y="1666784"/>
            <a:ext cx="1310323" cy="6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es of paper clipart - Cliparting.com">
            <a:extLst>
              <a:ext uri="{FF2B5EF4-FFF2-40B4-BE49-F238E27FC236}">
                <a16:creationId xmlns:a16="http://schemas.microsoft.com/office/drawing/2014/main" id="{93622FC2-2D39-DD47-9819-27C8C78F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50" y="509371"/>
            <a:ext cx="807587" cy="8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nts Cliparts, Stock Vector and Royalty Free Grants Illustrations">
            <a:extLst>
              <a:ext uri="{FF2B5EF4-FFF2-40B4-BE49-F238E27FC236}">
                <a16:creationId xmlns:a16="http://schemas.microsoft.com/office/drawing/2014/main" id="{8CD7B80C-9248-5D48-B164-BAB01E76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4" y="1176628"/>
            <a:ext cx="974584" cy="9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FCD01CD8-ACC8-D34D-8424-B594996E5E51}"/>
              </a:ext>
            </a:extLst>
          </p:cNvPr>
          <p:cNvSpPr/>
          <p:nvPr/>
        </p:nvSpPr>
        <p:spPr>
          <a:xfrm>
            <a:off x="2279756" y="449127"/>
            <a:ext cx="757958" cy="604513"/>
          </a:xfrm>
          <a:custGeom>
            <a:avLst/>
            <a:gdLst>
              <a:gd name="connsiteX0" fmla="*/ 0 w 757958"/>
              <a:gd name="connsiteY0" fmla="*/ 171361 h 604513"/>
              <a:gd name="connsiteX1" fmla="*/ 418854 w 757958"/>
              <a:gd name="connsiteY1" fmla="*/ 279 h 604513"/>
              <a:gd name="connsiteX2" fmla="*/ 737419 w 757958"/>
              <a:gd name="connsiteY2" fmla="*/ 206757 h 604513"/>
              <a:gd name="connsiteX3" fmla="*/ 648929 w 757958"/>
              <a:gd name="connsiteY3" fmla="*/ 584316 h 604513"/>
              <a:gd name="connsiteX4" fmla="*/ 23597 w 757958"/>
              <a:gd name="connsiteY4" fmla="*/ 519423 h 6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958" h="604513">
                <a:moveTo>
                  <a:pt x="0" y="171361"/>
                </a:moveTo>
                <a:cubicBezTo>
                  <a:pt x="147975" y="82870"/>
                  <a:pt x="295951" y="-5620"/>
                  <a:pt x="418854" y="279"/>
                </a:cubicBezTo>
                <a:cubicBezTo>
                  <a:pt x="541757" y="6178"/>
                  <a:pt x="699073" y="109418"/>
                  <a:pt x="737419" y="206757"/>
                </a:cubicBezTo>
                <a:cubicBezTo>
                  <a:pt x="775765" y="304096"/>
                  <a:pt x="767899" y="532205"/>
                  <a:pt x="648929" y="584316"/>
                </a:cubicBezTo>
                <a:cubicBezTo>
                  <a:pt x="529959" y="636427"/>
                  <a:pt x="276778" y="577925"/>
                  <a:pt x="23597" y="519423"/>
                </a:cubicBezTo>
              </a:path>
            </a:pathLst>
          </a:custGeom>
          <a:noFill/>
          <a:ln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51438C-EF2C-D045-8E0E-185967EAA6C6}"/>
              </a:ext>
            </a:extLst>
          </p:cNvPr>
          <p:cNvCxnSpPr/>
          <p:nvPr/>
        </p:nvCxnSpPr>
        <p:spPr>
          <a:xfrm>
            <a:off x="1314450" y="1882775"/>
            <a:ext cx="172513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7D02D0-1A60-024D-848F-048BFA2B7348}"/>
              </a:ext>
            </a:extLst>
          </p:cNvPr>
          <p:cNvCxnSpPr>
            <a:cxnSpLocks/>
          </p:cNvCxnSpPr>
          <p:nvPr/>
        </p:nvCxnSpPr>
        <p:spPr>
          <a:xfrm>
            <a:off x="2673215" y="1196975"/>
            <a:ext cx="745352" cy="466111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E34D5A9-C4E2-6141-A4AA-80C4695573E1}"/>
              </a:ext>
            </a:extLst>
          </p:cNvPr>
          <p:cNvSpPr txBox="1"/>
          <p:nvPr/>
        </p:nvSpPr>
        <p:spPr>
          <a:xfrm>
            <a:off x="966947" y="514511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Pub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73FDF3-FEF3-3B4E-B5B7-949A27EAAB8A}"/>
              </a:ext>
            </a:extLst>
          </p:cNvPr>
          <p:cNvSpPr txBox="1"/>
          <p:nvPr/>
        </p:nvSpPr>
        <p:spPr>
          <a:xfrm>
            <a:off x="95299" y="1862512"/>
            <a:ext cx="597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A678ED-079E-964D-ACF8-F4DD78C4F8B4}"/>
              </a:ext>
            </a:extLst>
          </p:cNvPr>
          <p:cNvSpPr txBox="1"/>
          <p:nvPr/>
        </p:nvSpPr>
        <p:spPr>
          <a:xfrm>
            <a:off x="3573502" y="1311332"/>
            <a:ext cx="763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DEB7F0-06A9-D449-BB87-803071F22F15}"/>
              </a:ext>
            </a:extLst>
          </p:cNvPr>
          <p:cNvSpPr txBox="1"/>
          <p:nvPr/>
        </p:nvSpPr>
        <p:spPr>
          <a:xfrm>
            <a:off x="3030601" y="473311"/>
            <a:ext cx="47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Cite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186607-11D8-B741-B4F3-5761A1895D6A}"/>
              </a:ext>
            </a:extLst>
          </p:cNvPr>
          <p:cNvSpPr txBox="1"/>
          <p:nvPr/>
        </p:nvSpPr>
        <p:spPr>
          <a:xfrm>
            <a:off x="2880372" y="1110904"/>
            <a:ext cx="663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7EAEC6-C637-534E-A7E5-468A1CFF08AF}"/>
              </a:ext>
            </a:extLst>
          </p:cNvPr>
          <p:cNvSpPr txBox="1"/>
          <p:nvPr/>
        </p:nvSpPr>
        <p:spPr>
          <a:xfrm>
            <a:off x="1818887" y="1598337"/>
            <a:ext cx="95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AuthGrant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91CAEC-1C54-5C47-A4A7-D5B91DEE4D14}"/>
              </a:ext>
            </a:extLst>
          </p:cNvPr>
          <p:cNvSpPr txBox="1"/>
          <p:nvPr/>
        </p:nvSpPr>
        <p:spPr>
          <a:xfrm>
            <a:off x="55244" y="3032540"/>
            <a:ext cx="746615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Tuple identifiers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FD1116-7A4C-AD44-AAC3-C21FCF9C8C0F}"/>
              </a:ext>
            </a:extLst>
          </p:cNvPr>
          <p:cNvCxnSpPr/>
          <p:nvPr/>
        </p:nvCxnSpPr>
        <p:spPr>
          <a:xfrm flipH="1" flipV="1">
            <a:off x="323850" y="2830830"/>
            <a:ext cx="120650" cy="20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73C84B-F36D-FB4F-9D97-F629F44043F2}"/>
              </a:ext>
            </a:extLst>
          </p:cNvPr>
          <p:cNvGrpSpPr/>
          <p:nvPr/>
        </p:nvGrpSpPr>
        <p:grpSpPr>
          <a:xfrm>
            <a:off x="3981450" y="2830830"/>
            <a:ext cx="349883" cy="200055"/>
            <a:chOff x="3981450" y="2830830"/>
            <a:chExt cx="349883" cy="2000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CDE360-3153-3B44-BE86-566260A28775}"/>
                </a:ext>
              </a:extLst>
            </p:cNvPr>
            <p:cNvSpPr txBox="1"/>
            <p:nvPr/>
          </p:nvSpPr>
          <p:spPr>
            <a:xfrm>
              <a:off x="3981450" y="2830830"/>
              <a:ext cx="349883" cy="20005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7    z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FE6409-918E-0E4F-ACBC-A5527B746F90}"/>
                </a:ext>
              </a:extLst>
            </p:cNvPr>
            <p:cNvCxnSpPr>
              <a:cxnSpLocks/>
              <a:stCxn id="33" idx="0"/>
              <a:endCxn id="33" idx="2"/>
            </p:cNvCxnSpPr>
            <p:nvPr/>
          </p:nvCxnSpPr>
          <p:spPr>
            <a:xfrm>
              <a:off x="4156392" y="2830830"/>
              <a:ext cx="0" cy="2000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4" name="Picture 10" descr="Free Error Cliparts, Download Free Error Cliparts png images, Free ClipArts  on Clipart Library">
            <a:extLst>
              <a:ext uri="{FF2B5EF4-FFF2-40B4-BE49-F238E27FC236}">
                <a16:creationId xmlns:a16="http://schemas.microsoft.com/office/drawing/2014/main" id="{DF787837-9227-8F46-805F-73FB42AF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92" y="3051290"/>
            <a:ext cx="293858" cy="2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C54568EE-800A-E446-9B32-9DA560E82D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5</a:t>
            </a:fld>
            <a:endParaRPr lang="en-US" spc="-2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28508C-4EBB-824D-812F-326ECE3BE842}"/>
              </a:ext>
            </a:extLst>
          </p:cNvPr>
          <p:cNvSpPr txBox="1"/>
          <p:nvPr/>
        </p:nvSpPr>
        <p:spPr>
          <a:xfrm>
            <a:off x="1112918" y="2990955"/>
            <a:ext cx="267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we always stop there?</a:t>
            </a:r>
          </a:p>
        </p:txBody>
      </p:sp>
    </p:spTree>
    <p:extLst>
      <p:ext uri="{BB962C8B-B14F-4D97-AF65-F5344CB8AC3E}">
        <p14:creationId xmlns:p14="http://schemas.microsoft.com/office/powerpoint/2010/main" val="9999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78"/>
            <a:ext cx="5676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172" y="746377"/>
            <a:ext cx="1019277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100" spc="-35" dirty="0">
                <a:solidFill>
                  <a:srgbClr val="0070C0"/>
                </a:solidFill>
                <a:latin typeface="Tahoma"/>
                <a:cs typeface="Tahoma"/>
              </a:rPr>
              <a:t>Constraints types</a:t>
            </a:r>
            <a:endParaRPr sz="11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173" y="1123478"/>
            <a:ext cx="77597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100" spc="30" dirty="0">
                <a:solidFill>
                  <a:srgbClr val="0070C0"/>
                </a:solidFill>
                <a:latin typeface="Tahoma"/>
                <a:cs typeface="Tahoma"/>
              </a:rPr>
              <a:t>Delta rules</a:t>
            </a:r>
            <a:endParaRPr sz="11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764" y="1516392"/>
            <a:ext cx="77597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200" spc="-37" baseline="6944" dirty="0">
                <a:solidFill>
                  <a:srgbClr val="0070C0"/>
                </a:solidFill>
                <a:latin typeface="Arial"/>
                <a:cs typeface="Arial"/>
              </a:rPr>
              <a:t>]</a:t>
            </a:r>
            <a:endParaRPr sz="11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173" y="1877693"/>
            <a:ext cx="136588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100" spc="-35" dirty="0">
                <a:solidFill>
                  <a:srgbClr val="0070C0"/>
                </a:solidFill>
                <a:latin typeface="Tahoma"/>
                <a:cs typeface="Tahoma"/>
              </a:rPr>
              <a:t>Algorithms</a:t>
            </a:r>
            <a:r>
              <a:rPr lang="en-US" sz="1100" spc="-25" dirty="0">
                <a:solidFill>
                  <a:srgbClr val="0070C0"/>
                </a:solidFill>
                <a:latin typeface="Tahoma"/>
                <a:cs typeface="Tahoma"/>
              </a:rPr>
              <a:t>	</a:t>
            </a:r>
            <a:endParaRPr sz="11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C070E53-501C-0D4D-B6B3-DB189FD154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t>6</a:t>
            </a:fld>
            <a:r>
              <a:rPr lang="en-US" spc="-65"/>
              <a:t> </a:t>
            </a:r>
            <a:r>
              <a:rPr lang="en-US" spc="150"/>
              <a:t>/</a:t>
            </a:r>
            <a:r>
              <a:rPr lang="en-US" spc="-65"/>
              <a:t> </a:t>
            </a:r>
            <a:r>
              <a:rPr lang="en-US" spc="-20"/>
              <a:t>23</a:t>
            </a:r>
            <a:endParaRPr lang="en-US" spc="-20" dirty="0"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36744BDD-3106-4C49-9A57-E5C7D2257F71}"/>
              </a:ext>
            </a:extLst>
          </p:cNvPr>
          <p:cNvSpPr txBox="1"/>
          <p:nvPr/>
        </p:nvSpPr>
        <p:spPr>
          <a:xfrm>
            <a:off x="286572" y="1500579"/>
            <a:ext cx="1104077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100" spc="30" dirty="0">
                <a:solidFill>
                  <a:srgbClr val="0070C0"/>
                </a:solidFill>
                <a:latin typeface="Tahoma"/>
                <a:cs typeface="Tahoma"/>
              </a:rPr>
              <a:t>Four semantics</a:t>
            </a:r>
            <a:endParaRPr sz="11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24B5CDC1-E45A-E446-AFD7-1AFD641933C3}"/>
              </a:ext>
            </a:extLst>
          </p:cNvPr>
          <p:cNvSpPr txBox="1"/>
          <p:nvPr/>
        </p:nvSpPr>
        <p:spPr>
          <a:xfrm>
            <a:off x="286572" y="2285996"/>
            <a:ext cx="136588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100" spc="-35" dirty="0">
                <a:solidFill>
                  <a:srgbClr val="0070C0"/>
                </a:solidFill>
                <a:latin typeface="Tahoma"/>
                <a:cs typeface="Tahoma"/>
              </a:rPr>
              <a:t>Experiments</a:t>
            </a:r>
            <a:r>
              <a:rPr lang="en-US" sz="1100" spc="-25" dirty="0">
                <a:solidFill>
                  <a:srgbClr val="0070C0"/>
                </a:solidFill>
                <a:latin typeface="Tahoma"/>
                <a:cs typeface="Tahoma"/>
              </a:rPr>
              <a:t>	</a:t>
            </a:r>
            <a:endParaRPr sz="11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6C1641B0-C5ED-B947-9D0D-E7BA61CE87F2}"/>
              </a:ext>
            </a:extLst>
          </p:cNvPr>
          <p:cNvSpPr txBox="1"/>
          <p:nvPr/>
        </p:nvSpPr>
        <p:spPr>
          <a:xfrm>
            <a:off x="286571" y="2694299"/>
            <a:ext cx="136588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100" spc="-35" dirty="0">
                <a:solidFill>
                  <a:srgbClr val="0070C0"/>
                </a:solidFill>
                <a:latin typeface="Tahoma"/>
                <a:cs typeface="Tahoma"/>
              </a:rPr>
              <a:t>Other / future work</a:t>
            </a:r>
            <a:r>
              <a:rPr lang="en-US" sz="1100" spc="-25" dirty="0">
                <a:solidFill>
                  <a:srgbClr val="0070C0"/>
                </a:solidFill>
                <a:latin typeface="Tahoma"/>
                <a:cs typeface="Tahoma"/>
              </a:rPr>
              <a:t>	</a:t>
            </a:r>
            <a:endParaRPr sz="11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18043146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78"/>
            <a:ext cx="10667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Constraints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0707" y="475277"/>
            <a:ext cx="3223895" cy="1497330"/>
            <a:chOff x="680707" y="475277"/>
            <a:chExt cx="3223895" cy="14973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707" y="475277"/>
              <a:ext cx="3200476" cy="513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381" y="897022"/>
              <a:ext cx="960137" cy="5454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795" y="1322902"/>
              <a:ext cx="3200354" cy="649128"/>
            </a:xfrm>
            <a:prstGeom prst="rect">
              <a:avLst/>
            </a:prstGeom>
          </p:spPr>
        </p:pic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1A48732-BC8B-4146-8632-9C375610FD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7</a:t>
            </a:fld>
            <a:endParaRPr lang="en-US" spc="-20" dirty="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F53B7175-D03B-4842-B673-3AEEA2D68CDE}"/>
              </a:ext>
            </a:extLst>
          </p:cNvPr>
          <p:cNvSpPr txBox="1"/>
          <p:nvPr/>
        </p:nvSpPr>
        <p:spPr>
          <a:xfrm>
            <a:off x="95300" y="59878"/>
            <a:ext cx="20573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Denial Constraints (DCs)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6559-D9CE-EC45-8915-CB6812A6FD95}"/>
              </a:ext>
            </a:extLst>
          </p:cNvPr>
          <p:cNvSpPr txBox="1"/>
          <p:nvPr/>
        </p:nvSpPr>
        <p:spPr>
          <a:xfrm>
            <a:off x="1" y="587375"/>
            <a:ext cx="451485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>
                    <a:lumMod val="75000"/>
                  </a:schemeClr>
                </a:solidFill>
              </a:rPr>
              <a:t>“There cannot be two different papers with the same title and a common author”</a:t>
            </a:r>
          </a:p>
          <a:p>
            <a:endParaRPr lang="en-US" sz="1400" dirty="0"/>
          </a:p>
          <a:p>
            <a:r>
              <a:rPr lang="en-US" sz="1100" i="1" spc="-40" dirty="0">
                <a:solidFill>
                  <a:srgbClr val="0070C0"/>
                </a:solidFill>
                <a:cs typeface="Meiryo"/>
              </a:rPr>
              <a:t>¬ </a:t>
            </a:r>
            <a:r>
              <a:rPr lang="en-US" sz="1100" dirty="0">
                <a:solidFill>
                  <a:srgbClr val="0070C0"/>
                </a:solidFill>
              </a:rPr>
              <a:t>(Pub(p1, t1)</a:t>
            </a:r>
            <a:r>
              <a:rPr lang="en-US" sz="1100" i="1" spc="-145" dirty="0">
                <a:solidFill>
                  <a:srgbClr val="0070C0"/>
                </a:solidFill>
                <a:latin typeface="Meiryo"/>
                <a:cs typeface="Meiryo"/>
              </a:rPr>
              <a:t> ∧ </a:t>
            </a:r>
            <a:r>
              <a:rPr lang="en-US" sz="1100" dirty="0">
                <a:solidFill>
                  <a:srgbClr val="0070C0"/>
                </a:solidFill>
              </a:rPr>
              <a:t>Pub(p2, t1) </a:t>
            </a:r>
            <a:r>
              <a:rPr lang="en-US" sz="1100" i="1" spc="-145" dirty="0">
                <a:solidFill>
                  <a:srgbClr val="0070C0"/>
                </a:solidFill>
                <a:latin typeface="Meiryo"/>
                <a:cs typeface="Meiryo"/>
              </a:rPr>
              <a:t>∧</a:t>
            </a:r>
            <a:r>
              <a:rPr lang="en-US" sz="1100" dirty="0">
                <a:solidFill>
                  <a:srgbClr val="0070C0"/>
                </a:solidFill>
              </a:rPr>
              <a:t> (p1 ≠ p2) </a:t>
            </a:r>
            <a:r>
              <a:rPr lang="en-US" sz="1100" i="1" spc="-145" dirty="0">
                <a:solidFill>
                  <a:srgbClr val="0070C0"/>
                </a:solidFill>
                <a:latin typeface="Meiryo"/>
                <a:cs typeface="Meiryo"/>
              </a:rPr>
              <a:t>∧</a:t>
            </a:r>
            <a:r>
              <a:rPr lang="en-US" sz="1100" dirty="0">
                <a:solidFill>
                  <a:srgbClr val="0070C0"/>
                </a:solidFill>
              </a:rPr>
              <a:t> Writes(a1, p1) </a:t>
            </a:r>
            <a:r>
              <a:rPr lang="en-US" sz="1100" i="1" spc="-145" dirty="0">
                <a:solidFill>
                  <a:srgbClr val="0070C0"/>
                </a:solidFill>
                <a:latin typeface="Meiryo"/>
                <a:cs typeface="Meiryo"/>
              </a:rPr>
              <a:t>∧ </a:t>
            </a:r>
            <a:r>
              <a:rPr lang="en-US" sz="1100" dirty="0">
                <a:solidFill>
                  <a:srgbClr val="0070C0"/>
                </a:solidFill>
              </a:rPr>
              <a:t>Writes(a1, p2))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dependency on previously deleted tuples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Any tuple can be removed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C05ED6B3-812E-9E49-A89F-53FF100EB557}"/>
              </a:ext>
            </a:extLst>
          </p:cNvPr>
          <p:cNvSpPr txBox="1"/>
          <p:nvPr/>
        </p:nvSpPr>
        <p:spPr>
          <a:xfrm>
            <a:off x="444500" y="2700384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D1D8D9CF-F828-2D40-B08A-900D3855E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273"/>
              </p:ext>
            </p:extLst>
          </p:nvPr>
        </p:nvGraphicFramePr>
        <p:xfrm>
          <a:off x="274174" y="2795733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17">
            <a:extLst>
              <a:ext uri="{FF2B5EF4-FFF2-40B4-BE49-F238E27FC236}">
                <a16:creationId xmlns:a16="http://schemas.microsoft.com/office/drawing/2014/main" id="{7623506D-8EEA-244F-A1A9-4B7C9ED1F16B}"/>
              </a:ext>
            </a:extLst>
          </p:cNvPr>
          <p:cNvSpPr txBox="1"/>
          <p:nvPr/>
        </p:nvSpPr>
        <p:spPr>
          <a:xfrm>
            <a:off x="1081856" y="2656106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8" name="object 18">
            <a:extLst>
              <a:ext uri="{FF2B5EF4-FFF2-40B4-BE49-F238E27FC236}">
                <a16:creationId xmlns:a16="http://schemas.microsoft.com/office/drawing/2014/main" id="{DA9D5E1C-942E-644C-88C9-7DEBD02DF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57150"/>
              </p:ext>
            </p:extLst>
          </p:nvPr>
        </p:nvGraphicFramePr>
        <p:xfrm>
          <a:off x="994410" y="2751455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19">
            <a:extLst>
              <a:ext uri="{FF2B5EF4-FFF2-40B4-BE49-F238E27FC236}">
                <a16:creationId xmlns:a16="http://schemas.microsoft.com/office/drawing/2014/main" id="{D08B8F6C-E47E-804F-B565-959C6A2C1033}"/>
              </a:ext>
            </a:extLst>
          </p:cNvPr>
          <p:cNvSpPr txBox="1"/>
          <p:nvPr/>
        </p:nvSpPr>
        <p:spPr>
          <a:xfrm>
            <a:off x="1835455" y="2656106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0" name="object 20">
            <a:extLst>
              <a:ext uri="{FF2B5EF4-FFF2-40B4-BE49-F238E27FC236}">
                <a16:creationId xmlns:a16="http://schemas.microsoft.com/office/drawing/2014/main" id="{57556305-1CF2-F94E-AA77-1F8D070A7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706754"/>
              </p:ext>
            </p:extLst>
          </p:nvPr>
        </p:nvGraphicFramePr>
        <p:xfrm>
          <a:off x="1647583" y="2751455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21">
            <a:extLst>
              <a:ext uri="{FF2B5EF4-FFF2-40B4-BE49-F238E27FC236}">
                <a16:creationId xmlns:a16="http://schemas.microsoft.com/office/drawing/2014/main" id="{75FDB442-A0CF-3241-8AF3-293292BA316B}"/>
              </a:ext>
            </a:extLst>
          </p:cNvPr>
          <p:cNvSpPr txBox="1"/>
          <p:nvPr/>
        </p:nvSpPr>
        <p:spPr>
          <a:xfrm>
            <a:off x="2595543" y="2744669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2" name="object 22">
            <a:extLst>
              <a:ext uri="{FF2B5EF4-FFF2-40B4-BE49-F238E27FC236}">
                <a16:creationId xmlns:a16="http://schemas.microsoft.com/office/drawing/2014/main" id="{2E978E83-95BC-E740-8AFC-07EC9030C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93757"/>
              </p:ext>
            </p:extLst>
          </p:nvPr>
        </p:nvGraphicFramePr>
        <p:xfrm>
          <a:off x="2388419" y="2840018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23">
            <a:extLst>
              <a:ext uri="{FF2B5EF4-FFF2-40B4-BE49-F238E27FC236}">
                <a16:creationId xmlns:a16="http://schemas.microsoft.com/office/drawing/2014/main" id="{E3CFE0CC-14C8-6E47-B790-9D2103BC2720}"/>
              </a:ext>
            </a:extLst>
          </p:cNvPr>
          <p:cNvSpPr txBox="1"/>
          <p:nvPr/>
        </p:nvSpPr>
        <p:spPr>
          <a:xfrm>
            <a:off x="3211970" y="2700384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4" name="object 24">
            <a:extLst>
              <a:ext uri="{FF2B5EF4-FFF2-40B4-BE49-F238E27FC236}">
                <a16:creationId xmlns:a16="http://schemas.microsoft.com/office/drawing/2014/main" id="{0EFF3E24-22D4-9A4F-9AC6-132FC642B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5341"/>
              </p:ext>
            </p:extLst>
          </p:nvPr>
        </p:nvGraphicFramePr>
        <p:xfrm>
          <a:off x="3085287" y="2795733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25">
            <a:extLst>
              <a:ext uri="{FF2B5EF4-FFF2-40B4-BE49-F238E27FC236}">
                <a16:creationId xmlns:a16="http://schemas.microsoft.com/office/drawing/2014/main" id="{235CF88B-6FEC-B846-8C8B-B12859560C30}"/>
              </a:ext>
            </a:extLst>
          </p:cNvPr>
          <p:cNvSpPr txBox="1"/>
          <p:nvPr/>
        </p:nvSpPr>
        <p:spPr>
          <a:xfrm>
            <a:off x="4019696" y="2700384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6" name="object 26">
            <a:extLst>
              <a:ext uri="{FF2B5EF4-FFF2-40B4-BE49-F238E27FC236}">
                <a16:creationId xmlns:a16="http://schemas.microsoft.com/office/drawing/2014/main" id="{8CF8124D-47E5-3042-9309-79D28ECEA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62838"/>
              </p:ext>
            </p:extLst>
          </p:nvPr>
        </p:nvGraphicFramePr>
        <p:xfrm>
          <a:off x="3829050" y="2795733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60E6D63-177D-5E4B-BA47-C9C260799B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8</a:t>
            </a:fld>
            <a:endParaRPr lang="en-US" spc="-2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DD5407-E115-634F-BC0D-294083D4F371}"/>
              </a:ext>
            </a:extLst>
          </p:cNvPr>
          <p:cNvGrpSpPr/>
          <p:nvPr/>
        </p:nvGrpSpPr>
        <p:grpSpPr>
          <a:xfrm>
            <a:off x="3981450" y="3058784"/>
            <a:ext cx="349883" cy="200055"/>
            <a:chOff x="3981450" y="2830830"/>
            <a:chExt cx="349883" cy="2000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C4872F-D101-214C-AA22-E35CFD5B3113}"/>
                </a:ext>
              </a:extLst>
            </p:cNvPr>
            <p:cNvSpPr txBox="1"/>
            <p:nvPr/>
          </p:nvSpPr>
          <p:spPr>
            <a:xfrm>
              <a:off x="3981450" y="2830830"/>
              <a:ext cx="349883" cy="20005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8    y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386FBB-7165-8346-891C-2B797A8E8D34}"/>
                </a:ext>
              </a:extLst>
            </p:cNvPr>
            <p:cNvCxnSpPr>
              <a:stCxn id="22" idx="0"/>
              <a:endCxn id="22" idx="2"/>
            </p:cNvCxnSpPr>
            <p:nvPr/>
          </p:nvCxnSpPr>
          <p:spPr>
            <a:xfrm>
              <a:off x="4156392" y="2830830"/>
              <a:ext cx="0" cy="2000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097941-9DAC-2E40-AE96-BCBD09E60AB9}"/>
              </a:ext>
            </a:extLst>
          </p:cNvPr>
          <p:cNvGrpSpPr/>
          <p:nvPr/>
        </p:nvGrpSpPr>
        <p:grpSpPr>
          <a:xfrm>
            <a:off x="3228026" y="3059753"/>
            <a:ext cx="349883" cy="200055"/>
            <a:chOff x="3981450" y="2830830"/>
            <a:chExt cx="349883" cy="20005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156AA0-F0EF-FB40-AF15-6A8DB7228D00}"/>
                </a:ext>
              </a:extLst>
            </p:cNvPr>
            <p:cNvSpPr txBox="1"/>
            <p:nvPr/>
          </p:nvSpPr>
          <p:spPr>
            <a:xfrm>
              <a:off x="3981450" y="2830830"/>
              <a:ext cx="349883" cy="20005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5   8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E380146-1050-964B-89B0-1B057E33BD31}"/>
                </a:ext>
              </a:extLst>
            </p:cNvPr>
            <p:cNvCxnSpPr>
              <a:stCxn id="25" idx="0"/>
              <a:endCxn id="25" idx="2"/>
            </p:cNvCxnSpPr>
            <p:nvPr/>
          </p:nvCxnSpPr>
          <p:spPr>
            <a:xfrm>
              <a:off x="4156392" y="2830830"/>
              <a:ext cx="0" cy="2000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EC4ED7-4D03-0344-8A12-016BFE6598FE}"/>
              </a:ext>
            </a:extLst>
          </p:cNvPr>
          <p:cNvCxnSpPr>
            <a:cxnSpLocks/>
          </p:cNvCxnSpPr>
          <p:nvPr/>
        </p:nvCxnSpPr>
        <p:spPr>
          <a:xfrm flipV="1">
            <a:off x="3676650" y="3057988"/>
            <a:ext cx="152400" cy="43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8048DAF-AEAD-724B-BC07-A383AD5EFED9}"/>
              </a:ext>
            </a:extLst>
          </p:cNvPr>
          <p:cNvCxnSpPr>
            <a:cxnSpLocks/>
          </p:cNvCxnSpPr>
          <p:nvPr/>
        </p:nvCxnSpPr>
        <p:spPr>
          <a:xfrm>
            <a:off x="3676650" y="3101975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2EA44A-F7B6-DC42-A5BA-C8E55E78DBFD}"/>
              </a:ext>
            </a:extLst>
          </p:cNvPr>
          <p:cNvCxnSpPr>
            <a:cxnSpLocks/>
          </p:cNvCxnSpPr>
          <p:nvPr/>
        </p:nvCxnSpPr>
        <p:spPr>
          <a:xfrm flipH="1">
            <a:off x="3577910" y="3101975"/>
            <a:ext cx="98740" cy="156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6A1308-DB92-8A4A-8DE5-910A692ED165}"/>
              </a:ext>
            </a:extLst>
          </p:cNvPr>
          <p:cNvCxnSpPr>
            <a:cxnSpLocks/>
          </p:cNvCxnSpPr>
          <p:nvPr/>
        </p:nvCxnSpPr>
        <p:spPr>
          <a:xfrm flipH="1" flipV="1">
            <a:off x="3577910" y="3014009"/>
            <a:ext cx="98740" cy="87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0" descr="Free Error Cliparts, Download Free Error Cliparts png images, Free ClipArts  on Clipart Library">
            <a:extLst>
              <a:ext uri="{FF2B5EF4-FFF2-40B4-BE49-F238E27FC236}">
                <a16:creationId xmlns:a16="http://schemas.microsoft.com/office/drawing/2014/main" id="{953259FD-CCC1-6F4D-B145-2852F5F1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62" y="2225241"/>
            <a:ext cx="293858" cy="2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F53B7175-D03B-4842-B673-3AEEA2D68CDE}"/>
              </a:ext>
            </a:extLst>
          </p:cNvPr>
          <p:cNvSpPr txBox="1"/>
          <p:nvPr/>
        </p:nvSpPr>
        <p:spPr>
          <a:xfrm>
            <a:off x="95300" y="59878"/>
            <a:ext cx="23621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Functional Dependencies (FDs)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86559-D9CE-EC45-8915-CB6812A6FD95}"/>
              </a:ext>
            </a:extLst>
          </p:cNvPr>
          <p:cNvSpPr txBox="1"/>
          <p:nvPr/>
        </p:nvSpPr>
        <p:spPr>
          <a:xfrm>
            <a:off x="95300" y="587375"/>
            <a:ext cx="4419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>
                    <a:lumMod val="75000"/>
                  </a:schemeClr>
                </a:solidFill>
              </a:rPr>
              <a:t>“There cannot be two different papers with the same title”</a:t>
            </a:r>
          </a:p>
          <a:p>
            <a:endParaRPr lang="en-US" sz="1400" dirty="0"/>
          </a:p>
          <a:p>
            <a:r>
              <a:rPr lang="en-US" sz="1400" dirty="0"/>
              <a:t>Title determines </a:t>
            </a:r>
            <a:r>
              <a:rPr lang="en-US" sz="1400" dirty="0" err="1"/>
              <a:t>pid</a:t>
            </a:r>
            <a:r>
              <a:rPr lang="en-US" sz="1400" dirty="0"/>
              <a:t> : </a:t>
            </a:r>
            <a:r>
              <a:rPr lang="en-US" sz="1400" dirty="0">
                <a:solidFill>
                  <a:srgbClr val="0070C0"/>
                </a:solidFill>
              </a:rPr>
              <a:t>Title → </a:t>
            </a:r>
            <a:r>
              <a:rPr lang="en-US" sz="1400" dirty="0" err="1">
                <a:solidFill>
                  <a:srgbClr val="0070C0"/>
                </a:solidFill>
              </a:rPr>
              <a:t>pid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special case of denial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special case of FDs : key constraints </a:t>
            </a:r>
            <a:r>
              <a:rPr lang="en-US" sz="1400" dirty="0" err="1">
                <a:solidFill>
                  <a:srgbClr val="0070C0"/>
                </a:solidFill>
              </a:rPr>
              <a:t>pid</a:t>
            </a:r>
            <a:r>
              <a:rPr lang="en-US" sz="1400" dirty="0">
                <a:solidFill>
                  <a:srgbClr val="0070C0"/>
                </a:solidFill>
              </a:rPr>
              <a:t> →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Optimal repair NP-hard for multiple FDs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6E2E760D-C0E2-A748-9539-48E1014BA5A2}"/>
              </a:ext>
            </a:extLst>
          </p:cNvPr>
          <p:cNvSpPr txBox="1"/>
          <p:nvPr/>
        </p:nvSpPr>
        <p:spPr>
          <a:xfrm>
            <a:off x="444500" y="2700384"/>
            <a:ext cx="19177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45" dirty="0">
                <a:latin typeface="PMingLiU"/>
                <a:cs typeface="PMingLiU"/>
              </a:rPr>
              <a:t>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18" name="object 16">
            <a:extLst>
              <a:ext uri="{FF2B5EF4-FFF2-40B4-BE49-F238E27FC236}">
                <a16:creationId xmlns:a16="http://schemas.microsoft.com/office/drawing/2014/main" id="{598E7479-778B-5941-A4C0-B335774E0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56781"/>
              </p:ext>
            </p:extLst>
          </p:nvPr>
        </p:nvGraphicFramePr>
        <p:xfrm>
          <a:off x="274174" y="2795733"/>
          <a:ext cx="527685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0" dirty="0">
                          <a:latin typeface="Tahoma"/>
                          <a:cs typeface="Tahoma"/>
                        </a:rPr>
                        <a:t>NSF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g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spc="15" dirty="0">
                          <a:latin typeface="Tahoma"/>
                          <a:cs typeface="Tahoma"/>
                        </a:rPr>
                        <a:t>ERC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7">
            <a:extLst>
              <a:ext uri="{FF2B5EF4-FFF2-40B4-BE49-F238E27FC236}">
                <a16:creationId xmlns:a16="http://schemas.microsoft.com/office/drawing/2014/main" id="{0E1B49E9-7C55-9946-A912-1E59D8E5E827}"/>
              </a:ext>
            </a:extLst>
          </p:cNvPr>
          <p:cNvSpPr txBox="1"/>
          <p:nvPr/>
        </p:nvSpPr>
        <p:spPr>
          <a:xfrm>
            <a:off x="1081856" y="2656106"/>
            <a:ext cx="32448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AuthGrant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0" name="object 18">
            <a:extLst>
              <a:ext uri="{FF2B5EF4-FFF2-40B4-BE49-F238E27FC236}">
                <a16:creationId xmlns:a16="http://schemas.microsoft.com/office/drawing/2014/main" id="{B10671C7-D561-3244-BF2A-C135C1CAB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71365"/>
              </p:ext>
            </p:extLst>
          </p:nvPr>
        </p:nvGraphicFramePr>
        <p:xfrm>
          <a:off x="994410" y="2751455"/>
          <a:ext cx="4946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fid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1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1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2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37465">
                        <a:lnSpc>
                          <a:spcPts val="595"/>
                        </a:lnSpc>
                      </a:pPr>
                      <a:r>
                        <a:rPr sz="550" spc="20" dirty="0">
                          <a:latin typeface="PMingLiU"/>
                          <a:cs typeface="PMingLiU"/>
                        </a:rPr>
                        <a:t>ag</a:t>
                      </a:r>
                      <a:r>
                        <a:rPr sz="600" spc="30" baseline="-20833" dirty="0">
                          <a:latin typeface="Arial"/>
                          <a:cs typeface="Arial"/>
                        </a:rPr>
                        <a:t>3</a:t>
                      </a:r>
                      <a:endParaRPr sz="6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19">
            <a:extLst>
              <a:ext uri="{FF2B5EF4-FFF2-40B4-BE49-F238E27FC236}">
                <a16:creationId xmlns:a16="http://schemas.microsoft.com/office/drawing/2014/main" id="{028F047C-C8B8-F94D-B455-638824D33C2A}"/>
              </a:ext>
            </a:extLst>
          </p:cNvPr>
          <p:cNvSpPr txBox="1"/>
          <p:nvPr/>
        </p:nvSpPr>
        <p:spPr>
          <a:xfrm>
            <a:off x="1835455" y="2656106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35" dirty="0">
                <a:latin typeface="PMingLiU"/>
                <a:cs typeface="PMingLiU"/>
              </a:rPr>
              <a:t>Author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2" name="object 20">
            <a:extLst>
              <a:ext uri="{FF2B5EF4-FFF2-40B4-BE49-F238E27FC236}">
                <a16:creationId xmlns:a16="http://schemas.microsoft.com/office/drawing/2014/main" id="{27A3FEA0-5013-B847-BED6-68B1A3A9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56631"/>
              </p:ext>
            </p:extLst>
          </p:nvPr>
        </p:nvGraphicFramePr>
        <p:xfrm>
          <a:off x="1647583" y="2751455"/>
          <a:ext cx="596265" cy="35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575"/>
                        </a:lnSpc>
                      </a:pPr>
                      <a:r>
                        <a:rPr sz="550" spc="-35" dirty="0">
                          <a:latin typeface="Tahoma"/>
                          <a:cs typeface="Tahoma"/>
                        </a:rPr>
                        <a:t>name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2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9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Maggie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Marge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30" baseline="10101" dirty="0">
                          <a:latin typeface="PMingLiU"/>
                          <a:cs typeface="PMingLiU"/>
                        </a:rPr>
                        <a:t>a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9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Homer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21">
            <a:extLst>
              <a:ext uri="{FF2B5EF4-FFF2-40B4-BE49-F238E27FC236}">
                <a16:creationId xmlns:a16="http://schemas.microsoft.com/office/drawing/2014/main" id="{BC043F92-11B3-B048-8B36-AFC36E82645C}"/>
              </a:ext>
            </a:extLst>
          </p:cNvPr>
          <p:cNvSpPr txBox="1"/>
          <p:nvPr/>
        </p:nvSpPr>
        <p:spPr>
          <a:xfrm>
            <a:off x="2595543" y="2744669"/>
            <a:ext cx="1587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65" dirty="0">
                <a:latin typeface="PMingLiU"/>
                <a:cs typeface="PMingLiU"/>
              </a:rPr>
              <a:t>Cite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4" name="object 22">
            <a:extLst>
              <a:ext uri="{FF2B5EF4-FFF2-40B4-BE49-F238E27FC236}">
                <a16:creationId xmlns:a16="http://schemas.microsoft.com/office/drawing/2014/main" id="{CC76B41D-3541-E743-99DD-BE8A84A11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65519"/>
              </p:ext>
            </p:extLst>
          </p:nvPr>
        </p:nvGraphicFramePr>
        <p:xfrm>
          <a:off x="2388419" y="2840018"/>
          <a:ext cx="569593" cy="173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0" dirty="0">
                          <a:latin typeface="Tahoma"/>
                          <a:cs typeface="Tahoma"/>
                        </a:rPr>
                        <a:t>citing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cited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PMingLiU"/>
                          <a:cs typeface="PMingLiU"/>
                        </a:rPr>
                        <a:t>c</a:t>
                      </a:r>
                      <a:endParaRPr sz="55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23">
            <a:extLst>
              <a:ext uri="{FF2B5EF4-FFF2-40B4-BE49-F238E27FC236}">
                <a16:creationId xmlns:a16="http://schemas.microsoft.com/office/drawing/2014/main" id="{44AD4D1A-52F1-D54E-A805-35DE026D498A}"/>
              </a:ext>
            </a:extLst>
          </p:cNvPr>
          <p:cNvSpPr txBox="1"/>
          <p:nvPr/>
        </p:nvSpPr>
        <p:spPr>
          <a:xfrm>
            <a:off x="3211970" y="2700384"/>
            <a:ext cx="2247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0" dirty="0">
                <a:latin typeface="PMingLiU"/>
                <a:cs typeface="PMingLiU"/>
              </a:rPr>
              <a:t>Writes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6" name="object 24">
            <a:extLst>
              <a:ext uri="{FF2B5EF4-FFF2-40B4-BE49-F238E27FC236}">
                <a16:creationId xmlns:a16="http://schemas.microsoft.com/office/drawing/2014/main" id="{613B71F3-F12E-EC4E-B47D-7644E5A88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48540"/>
              </p:ext>
            </p:extLst>
          </p:nvPr>
        </p:nvGraphicFramePr>
        <p:xfrm>
          <a:off x="3085287" y="2795733"/>
          <a:ext cx="473710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20" dirty="0">
                          <a:latin typeface="Tahoma"/>
                          <a:cs typeface="Tahoma"/>
                        </a:rPr>
                        <a:t>aid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4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-75" baseline="10101" dirty="0">
                          <a:latin typeface="PMingLiU"/>
                          <a:cs typeface="PMingLiU"/>
                        </a:rPr>
                        <a:t>w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5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5">
            <a:extLst>
              <a:ext uri="{FF2B5EF4-FFF2-40B4-BE49-F238E27FC236}">
                <a16:creationId xmlns:a16="http://schemas.microsoft.com/office/drawing/2014/main" id="{D59D1C35-9BF4-3440-AD06-16D364F0A8E4}"/>
              </a:ext>
            </a:extLst>
          </p:cNvPr>
          <p:cNvSpPr txBox="1"/>
          <p:nvPr/>
        </p:nvSpPr>
        <p:spPr>
          <a:xfrm>
            <a:off x="4019696" y="2700384"/>
            <a:ext cx="1250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15" dirty="0">
                <a:latin typeface="PMingLiU"/>
                <a:cs typeface="PMingLiU"/>
              </a:rPr>
              <a:t>Pub</a:t>
            </a:r>
            <a:endParaRPr sz="500">
              <a:latin typeface="PMingLiU"/>
              <a:cs typeface="PMingLiU"/>
            </a:endParaRPr>
          </a:p>
        </p:txBody>
      </p:sp>
      <p:graphicFrame>
        <p:nvGraphicFramePr>
          <p:cNvPr id="28" name="object 26">
            <a:extLst>
              <a:ext uri="{FF2B5EF4-FFF2-40B4-BE49-F238E27FC236}">
                <a16:creationId xmlns:a16="http://schemas.microsoft.com/office/drawing/2014/main" id="{84C91523-3256-434E-8DF4-944C1AA4B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59930"/>
              </p:ext>
            </p:extLst>
          </p:nvPr>
        </p:nvGraphicFramePr>
        <p:xfrm>
          <a:off x="3829050" y="2795733"/>
          <a:ext cx="502283" cy="26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575"/>
                        </a:lnSpc>
                      </a:pPr>
                      <a:r>
                        <a:rPr sz="550" spc="-15" dirty="0">
                          <a:latin typeface="Tahoma"/>
                          <a:cs typeface="Tahoma"/>
                        </a:rPr>
                        <a:t>pid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</a:pPr>
                      <a:r>
                        <a:rPr sz="550" spc="-5" dirty="0">
                          <a:latin typeface="Tahoma"/>
                          <a:cs typeface="Tahoma"/>
                        </a:rPr>
                        <a:t>title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6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x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ts val="580"/>
                        </a:lnSpc>
                        <a:spcBef>
                          <a:spcPts val="15"/>
                        </a:spcBef>
                      </a:pPr>
                      <a:r>
                        <a:rPr sz="825" spc="7" baseline="10101" dirty="0">
                          <a:latin typeface="PMingLiU"/>
                          <a:cs typeface="PMingLiU"/>
                        </a:rPr>
                        <a:t>p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7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</a:pPr>
                      <a:r>
                        <a:rPr sz="550" dirty="0">
                          <a:latin typeface="Tahoma"/>
                          <a:cs typeface="Tahoma"/>
                        </a:rPr>
                        <a:t>y</a:t>
                      </a:r>
                      <a:endParaRPr sz="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31E08DC1-BEDC-CB4D-B46A-0F86EEE568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lang="en-US" spc="-20" smtClean="0"/>
              <a:pPr marL="38100">
                <a:lnSpc>
                  <a:spcPts val="675"/>
                </a:lnSpc>
              </a:pPr>
              <a:t>9</a:t>
            </a:fld>
            <a:endParaRPr lang="en-US" spc="-2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F5DB79-E1E7-3E40-A71A-C7CD5F93668D}"/>
              </a:ext>
            </a:extLst>
          </p:cNvPr>
          <p:cNvGrpSpPr/>
          <p:nvPr/>
        </p:nvGrpSpPr>
        <p:grpSpPr>
          <a:xfrm>
            <a:off x="3981450" y="3058784"/>
            <a:ext cx="349883" cy="200055"/>
            <a:chOff x="3981450" y="2830830"/>
            <a:chExt cx="349883" cy="2000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EA4E7D3-D688-0F4D-AC0B-086504863F23}"/>
                </a:ext>
              </a:extLst>
            </p:cNvPr>
            <p:cNvSpPr txBox="1"/>
            <p:nvPr/>
          </p:nvSpPr>
          <p:spPr>
            <a:xfrm>
              <a:off x="3981450" y="2830830"/>
              <a:ext cx="349883" cy="20005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8    y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27539C-10A5-2743-B13D-424F56786D5E}"/>
                </a:ext>
              </a:extLst>
            </p:cNvPr>
            <p:cNvCxnSpPr>
              <a:stCxn id="44" idx="0"/>
              <a:endCxn id="44" idx="2"/>
            </p:cNvCxnSpPr>
            <p:nvPr/>
          </p:nvCxnSpPr>
          <p:spPr>
            <a:xfrm>
              <a:off x="4156392" y="2830830"/>
              <a:ext cx="0" cy="2000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10" descr="Free Error Cliparts, Download Free Error Cliparts png images, Free ClipArts  on Clipart Library">
            <a:extLst>
              <a:ext uri="{FF2B5EF4-FFF2-40B4-BE49-F238E27FC236}">
                <a16:creationId xmlns:a16="http://schemas.microsoft.com/office/drawing/2014/main" id="{7742CCE1-1C7A-BC4A-9775-6CA84483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62" y="2225241"/>
            <a:ext cx="293858" cy="2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3794016-BBB0-6747-8171-E19E09B95776}"/>
              </a:ext>
            </a:extLst>
          </p:cNvPr>
          <p:cNvCxnSpPr>
            <a:cxnSpLocks/>
          </p:cNvCxnSpPr>
          <p:nvPr/>
        </p:nvCxnSpPr>
        <p:spPr>
          <a:xfrm flipV="1">
            <a:off x="3676650" y="3057988"/>
            <a:ext cx="152400" cy="43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BADF79F-3F42-B34E-9290-A1513C1F1E1B}"/>
              </a:ext>
            </a:extLst>
          </p:cNvPr>
          <p:cNvCxnSpPr>
            <a:cxnSpLocks/>
          </p:cNvCxnSpPr>
          <p:nvPr/>
        </p:nvCxnSpPr>
        <p:spPr>
          <a:xfrm>
            <a:off x="3676650" y="3101975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3E435B8-E4E9-EF41-8D47-ADF4113ABF56}"/>
              </a:ext>
            </a:extLst>
          </p:cNvPr>
          <p:cNvSpPr txBox="1"/>
          <p:nvPr/>
        </p:nvSpPr>
        <p:spPr>
          <a:xfrm>
            <a:off x="0" y="3140075"/>
            <a:ext cx="1513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solidFill>
                  <a:srgbClr val="0070C0"/>
                </a:solidFill>
              </a:rPr>
              <a:t>Kolahi-Lakhshmanan</a:t>
            </a:r>
            <a:r>
              <a:rPr lang="en-US" sz="800" dirty="0">
                <a:solidFill>
                  <a:srgbClr val="0070C0"/>
                </a:solidFill>
              </a:rPr>
              <a:t>, ICDT’09</a:t>
            </a:r>
          </a:p>
          <a:p>
            <a:r>
              <a:rPr lang="en-US" sz="800" dirty="0" err="1">
                <a:solidFill>
                  <a:srgbClr val="0070C0"/>
                </a:solidFill>
              </a:rPr>
              <a:t>Livshits</a:t>
            </a:r>
            <a:r>
              <a:rPr lang="en-US" sz="800" dirty="0">
                <a:solidFill>
                  <a:srgbClr val="0070C0"/>
                </a:solidFill>
              </a:rPr>
              <a:t>-</a:t>
            </a:r>
            <a:r>
              <a:rPr lang="en-US" sz="800" dirty="0" err="1">
                <a:solidFill>
                  <a:srgbClr val="0070C0"/>
                </a:solidFill>
              </a:rPr>
              <a:t>Kimelfeld</a:t>
            </a:r>
            <a:r>
              <a:rPr lang="en-US" sz="800" dirty="0">
                <a:solidFill>
                  <a:srgbClr val="0070C0"/>
                </a:solidFill>
              </a:rPr>
              <a:t>-Roy, PODS’18</a:t>
            </a:r>
          </a:p>
        </p:txBody>
      </p:sp>
    </p:spTree>
    <p:extLst>
      <p:ext uri="{BB962C8B-B14F-4D97-AF65-F5344CB8AC3E}">
        <p14:creationId xmlns:p14="http://schemas.microsoft.com/office/powerpoint/2010/main" val="842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5520</TotalTime>
  <Words>6033</Words>
  <Application>Microsoft Macintosh PowerPoint</Application>
  <PresentationFormat>Custom</PresentationFormat>
  <Paragraphs>2165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Meiryo</vt:lpstr>
      <vt:lpstr>MS UI Gothic</vt:lpstr>
      <vt:lpstr>PMingLiU</vt:lpstr>
      <vt:lpstr>Arial</vt:lpstr>
      <vt:lpstr>Calibri</vt:lpstr>
      <vt:lpstr>Comic Sans MS</vt:lpstr>
      <vt:lpstr>Georgia</vt:lpstr>
      <vt:lpstr>Tahoma</vt:lpstr>
      <vt:lpstr>Times New Roman</vt:lpstr>
      <vt:lpstr>Trebuchet MS</vt:lpstr>
      <vt:lpstr>Verdana Pro Cond</vt:lpstr>
      <vt:lpstr>Office Theme</vt:lpstr>
      <vt:lpstr>On Multiple Semantics for  Declarative Database Repairs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Motivation</vt:lpstr>
      <vt:lpstr>Motivation</vt:lpstr>
      <vt:lpstr>This work: Delta Rules</vt:lpstr>
      <vt:lpstr>Constraints Model - Delta Rules</vt:lpstr>
      <vt:lpstr>Constraints Model - Delta Rules</vt:lpstr>
      <vt:lpstr>Constraints Model - Delta Rules</vt:lpstr>
      <vt:lpstr>Constraints Model - Delta Rules</vt:lpstr>
      <vt:lpstr>Constraints Model - Delta Rules</vt:lpstr>
      <vt:lpstr>Constraints Model - Delta Rules</vt:lpstr>
      <vt:lpstr>Stabilizing set: No rules can be fired</vt:lpstr>
      <vt:lpstr>Four semantics of repair with delta rules</vt:lpstr>
      <vt:lpstr>Independent Semantics</vt:lpstr>
      <vt:lpstr>End Semantics</vt:lpstr>
      <vt:lpstr>Stage Semantics</vt:lpstr>
      <vt:lpstr>Step Semantics</vt:lpstr>
      <vt:lpstr>Stage vs. Step Semantics Semantics</vt:lpstr>
      <vt:lpstr>PowerPoint Presentation</vt:lpstr>
      <vt:lpstr>End and Stage semantics are poly-time (data complexity)</vt:lpstr>
      <vt:lpstr>Results</vt:lpstr>
      <vt:lpstr>NP hardness: Step Semantics</vt:lpstr>
      <vt:lpstr>Algorithm for Independent Semantics</vt:lpstr>
      <vt:lpstr>Algorithm (heuristic) for Step Semantics</vt:lpstr>
      <vt:lpstr>Algorithm (heuristic) for Step Semantics</vt:lpstr>
      <vt:lpstr>Experimental Setup</vt:lpstr>
      <vt:lpstr>Runtime Experiments for MAS</vt:lpstr>
      <vt:lpstr>Comparison to HoloClean</vt:lpstr>
      <vt:lpstr>Related Work</vt:lpstr>
      <vt:lpstr>Our other work on data repair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Multiple Semantics for   Declarative Database Repairs</dc:title>
  <dc:creator>Amir Gilad, Daniel Deutch, Sudeepa Roy</dc:creator>
  <cp:lastModifiedBy>Sudeepa Roy</cp:lastModifiedBy>
  <cp:revision>79</cp:revision>
  <dcterms:created xsi:type="dcterms:W3CDTF">2021-06-19T22:19:35Z</dcterms:created>
  <dcterms:modified xsi:type="dcterms:W3CDTF">2021-06-23T18:20:43Z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2021-06-18T00:00:00Z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2021-06-19T00:00:00Z</vt:filetime>
  </property>
</Properties>
</file>